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8"/>
  </p:notesMasterIdLst>
  <p:sldIdLst>
    <p:sldId id="306" r:id="rId2"/>
    <p:sldId id="257" r:id="rId3"/>
    <p:sldId id="276" r:id="rId4"/>
    <p:sldId id="258" r:id="rId5"/>
    <p:sldId id="275" r:id="rId6"/>
    <p:sldId id="259" r:id="rId7"/>
    <p:sldId id="260" r:id="rId8"/>
    <p:sldId id="261" r:id="rId9"/>
    <p:sldId id="264" r:id="rId10"/>
    <p:sldId id="265" r:id="rId11"/>
    <p:sldId id="266" r:id="rId12"/>
    <p:sldId id="267" r:id="rId13"/>
    <p:sldId id="279" r:id="rId14"/>
    <p:sldId id="280" r:id="rId15"/>
    <p:sldId id="262" r:id="rId16"/>
    <p:sldId id="268" r:id="rId17"/>
    <p:sldId id="269" r:id="rId18"/>
    <p:sldId id="271" r:id="rId19"/>
    <p:sldId id="278" r:id="rId20"/>
    <p:sldId id="272" r:id="rId21"/>
    <p:sldId id="273" r:id="rId22"/>
    <p:sldId id="281" r:id="rId23"/>
    <p:sldId id="282" r:id="rId24"/>
    <p:sldId id="274" r:id="rId25"/>
    <p:sldId id="277"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42B0C-7443-4487-A321-232BBB6E2952}" type="datetimeFigureOut">
              <a:rPr lang="en-IN" smtClean="0"/>
              <a:t>31-10-2023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A0C8E-A67B-47FE-8EAA-D842436E972A}" type="slidenum">
              <a:rPr lang="en-IN" smtClean="0"/>
              <a:t>‹#›</a:t>
            </a:fld>
            <a:endParaRPr lang="en-IN"/>
          </a:p>
        </p:txBody>
      </p:sp>
    </p:spTree>
    <p:extLst>
      <p:ext uri="{BB962C8B-B14F-4D97-AF65-F5344CB8AC3E}">
        <p14:creationId xmlns:p14="http://schemas.microsoft.com/office/powerpoint/2010/main" val="2353551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4E667A-608C-45B1-B50A-05D611D3E64C}" type="slidenum">
              <a:rPr lang="en-GB" smtClean="0"/>
              <a:t>1</a:t>
            </a:fld>
            <a:endParaRPr lang="en-GB"/>
          </a:p>
        </p:txBody>
      </p:sp>
    </p:spTree>
    <p:extLst>
      <p:ext uri="{BB962C8B-B14F-4D97-AF65-F5344CB8AC3E}">
        <p14:creationId xmlns:p14="http://schemas.microsoft.com/office/powerpoint/2010/main" val="1451697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813EB0-EC33-42CE-B234-46343BD60AC3}"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DC767-3104-4E1D-87A7-718A65A5019B}" type="slidenum">
              <a:rPr lang="en-IN" smtClean="0"/>
              <a:t>‹#›</a:t>
            </a:fld>
            <a:endParaRPr lang="en-IN"/>
          </a:p>
        </p:txBody>
      </p:sp>
    </p:spTree>
    <p:extLst>
      <p:ext uri="{BB962C8B-B14F-4D97-AF65-F5344CB8AC3E}">
        <p14:creationId xmlns:p14="http://schemas.microsoft.com/office/powerpoint/2010/main" val="236412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813EB0-EC33-42CE-B234-46343BD60AC3}"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DC767-3104-4E1D-87A7-718A65A5019B}" type="slidenum">
              <a:rPr lang="en-IN" smtClean="0"/>
              <a:t>‹#›</a:t>
            </a:fld>
            <a:endParaRPr lang="en-IN"/>
          </a:p>
        </p:txBody>
      </p:sp>
    </p:spTree>
    <p:extLst>
      <p:ext uri="{BB962C8B-B14F-4D97-AF65-F5344CB8AC3E}">
        <p14:creationId xmlns:p14="http://schemas.microsoft.com/office/powerpoint/2010/main" val="1199574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813EB0-EC33-42CE-B234-46343BD60AC3}"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DC767-3104-4E1D-87A7-718A65A5019B}" type="slidenum">
              <a:rPr lang="en-IN" smtClean="0"/>
              <a:t>‹#›</a:t>
            </a:fld>
            <a:endParaRPr lang="en-IN"/>
          </a:p>
        </p:txBody>
      </p:sp>
    </p:spTree>
    <p:extLst>
      <p:ext uri="{BB962C8B-B14F-4D97-AF65-F5344CB8AC3E}">
        <p14:creationId xmlns:p14="http://schemas.microsoft.com/office/powerpoint/2010/main" val="3263808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38"/>
          <p:cNvSpPr>
            <a:spLocks noGrp="1" noChangeAspect="1"/>
          </p:cNvSpPr>
          <p:nvPr>
            <p:ph type="pic" sz="quarter" idx="10"/>
          </p:nvPr>
        </p:nvSpPr>
        <p:spPr>
          <a:xfrm>
            <a:off x="6168009" y="220245"/>
            <a:ext cx="6050263" cy="6637755"/>
          </a:xfrm>
          <a:custGeom>
            <a:avLst/>
            <a:gdLst>
              <a:gd name="connsiteX0" fmla="*/ 5747007 w 5747007"/>
              <a:gd name="connsiteY0" fmla="*/ 1876235 h 6635919"/>
              <a:gd name="connsiteX1" fmla="*/ 5747007 w 5747007"/>
              <a:gd name="connsiteY1" fmla="*/ 6635919 h 6635919"/>
              <a:gd name="connsiteX2" fmla="*/ 4515976 w 5747007"/>
              <a:gd name="connsiteY2" fmla="*/ 6635919 h 6635919"/>
              <a:gd name="connsiteX3" fmla="*/ 2156908 w 5747007"/>
              <a:gd name="connsiteY3" fmla="*/ 1105427 h 6635919"/>
              <a:gd name="connsiteX4" fmla="*/ 5591867 w 5747007"/>
              <a:gd name="connsiteY4" fmla="*/ 1105427 h 6635919"/>
              <a:gd name="connsiteX5" fmla="*/ 4474157 w 5747007"/>
              <a:gd name="connsiteY5" fmla="*/ 5576267 h 6635919"/>
              <a:gd name="connsiteX6" fmla="*/ 1039198 w 5747007"/>
              <a:gd name="connsiteY6" fmla="*/ 5576267 h 6635919"/>
              <a:gd name="connsiteX7" fmla="*/ 546025 w 5747007"/>
              <a:gd name="connsiteY7" fmla="*/ 0 h 6635919"/>
              <a:gd name="connsiteX8" fmla="*/ 2184098 w 5747007"/>
              <a:gd name="connsiteY8" fmla="*/ 0 h 6635919"/>
              <a:gd name="connsiteX9" fmla="*/ 1638074 w 5747007"/>
              <a:gd name="connsiteY9" fmla="*/ 2357438 h 6635919"/>
              <a:gd name="connsiteX10" fmla="*/ 0 w 5747007"/>
              <a:gd name="connsiteY10" fmla="*/ 2357438 h 663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47007" h="6635919">
                <a:moveTo>
                  <a:pt x="5747007" y="1876235"/>
                </a:moveTo>
                <a:lnTo>
                  <a:pt x="5747007" y="6635919"/>
                </a:lnTo>
                <a:lnTo>
                  <a:pt x="4515976" y="6635919"/>
                </a:lnTo>
                <a:close/>
                <a:moveTo>
                  <a:pt x="2156908" y="1105427"/>
                </a:moveTo>
                <a:lnTo>
                  <a:pt x="5591867" y="1105427"/>
                </a:lnTo>
                <a:lnTo>
                  <a:pt x="4474157" y="5576267"/>
                </a:lnTo>
                <a:lnTo>
                  <a:pt x="1039198" y="5576267"/>
                </a:lnTo>
                <a:close/>
                <a:moveTo>
                  <a:pt x="546025" y="0"/>
                </a:moveTo>
                <a:lnTo>
                  <a:pt x="2184098" y="0"/>
                </a:lnTo>
                <a:lnTo>
                  <a:pt x="1638074" y="2357438"/>
                </a:lnTo>
                <a:lnTo>
                  <a:pt x="0" y="2357438"/>
                </a:lnTo>
                <a:close/>
              </a:path>
            </a:pathLst>
          </a:custGeom>
          <a:noFill/>
        </p:spPr>
        <p:txBody>
          <a:bodyPr wrap="square">
            <a:noAutofit/>
          </a:bodyPr>
          <a:lstStyle>
            <a:lvl1pPr>
              <a:defRPr>
                <a:noFill/>
              </a:defRPr>
            </a:lvl1pPr>
          </a:lstStyle>
          <a:p>
            <a:endParaRPr lang="en-GB" dirty="0"/>
          </a:p>
        </p:txBody>
      </p:sp>
    </p:spTree>
    <p:extLst>
      <p:ext uri="{BB962C8B-B14F-4D97-AF65-F5344CB8AC3E}">
        <p14:creationId xmlns:p14="http://schemas.microsoft.com/office/powerpoint/2010/main" val="412290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813EB0-EC33-42CE-B234-46343BD60AC3}"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DC767-3104-4E1D-87A7-718A65A5019B}" type="slidenum">
              <a:rPr lang="en-IN" smtClean="0"/>
              <a:t>‹#›</a:t>
            </a:fld>
            <a:endParaRPr lang="en-IN"/>
          </a:p>
        </p:txBody>
      </p:sp>
    </p:spTree>
    <p:extLst>
      <p:ext uri="{BB962C8B-B14F-4D97-AF65-F5344CB8AC3E}">
        <p14:creationId xmlns:p14="http://schemas.microsoft.com/office/powerpoint/2010/main" val="2074145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813EB0-EC33-42CE-B234-46343BD60AC3}"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4DC767-3104-4E1D-87A7-718A65A5019B}" type="slidenum">
              <a:rPr lang="en-IN" smtClean="0"/>
              <a:t>‹#›</a:t>
            </a:fld>
            <a:endParaRPr lang="en-IN"/>
          </a:p>
        </p:txBody>
      </p:sp>
    </p:spTree>
    <p:extLst>
      <p:ext uri="{BB962C8B-B14F-4D97-AF65-F5344CB8AC3E}">
        <p14:creationId xmlns:p14="http://schemas.microsoft.com/office/powerpoint/2010/main" val="1289222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813EB0-EC33-42CE-B234-46343BD60AC3}"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4DC767-3104-4E1D-87A7-718A65A5019B}" type="slidenum">
              <a:rPr lang="en-IN" smtClean="0"/>
              <a:t>‹#›</a:t>
            </a:fld>
            <a:endParaRPr lang="en-IN"/>
          </a:p>
        </p:txBody>
      </p:sp>
    </p:spTree>
    <p:extLst>
      <p:ext uri="{BB962C8B-B14F-4D97-AF65-F5344CB8AC3E}">
        <p14:creationId xmlns:p14="http://schemas.microsoft.com/office/powerpoint/2010/main" val="4158580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813EB0-EC33-42CE-B234-46343BD60AC3}" type="datetimeFigureOut">
              <a:rPr lang="en-IN" smtClean="0"/>
              <a:t>31-10-2023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14DC767-3104-4E1D-87A7-718A65A5019B}" type="slidenum">
              <a:rPr lang="en-IN" smtClean="0"/>
              <a:t>‹#›</a:t>
            </a:fld>
            <a:endParaRPr lang="en-IN"/>
          </a:p>
        </p:txBody>
      </p:sp>
    </p:spTree>
    <p:extLst>
      <p:ext uri="{BB962C8B-B14F-4D97-AF65-F5344CB8AC3E}">
        <p14:creationId xmlns:p14="http://schemas.microsoft.com/office/powerpoint/2010/main" val="665483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813EB0-EC33-42CE-B234-46343BD60AC3}" type="datetimeFigureOut">
              <a:rPr lang="en-IN" smtClean="0"/>
              <a:t>31-10-2023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4DC767-3104-4E1D-87A7-718A65A5019B}" type="slidenum">
              <a:rPr lang="en-IN" smtClean="0"/>
              <a:t>‹#›</a:t>
            </a:fld>
            <a:endParaRPr lang="en-IN"/>
          </a:p>
        </p:txBody>
      </p:sp>
    </p:spTree>
    <p:extLst>
      <p:ext uri="{BB962C8B-B14F-4D97-AF65-F5344CB8AC3E}">
        <p14:creationId xmlns:p14="http://schemas.microsoft.com/office/powerpoint/2010/main" val="808773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813EB0-EC33-42CE-B234-46343BD60AC3}" type="datetimeFigureOut">
              <a:rPr lang="en-IN" smtClean="0"/>
              <a:t>31-10-2023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14DC767-3104-4E1D-87A7-718A65A5019B}" type="slidenum">
              <a:rPr lang="en-IN" smtClean="0"/>
              <a:t>‹#›</a:t>
            </a:fld>
            <a:endParaRPr lang="en-IN"/>
          </a:p>
        </p:txBody>
      </p:sp>
    </p:spTree>
    <p:extLst>
      <p:ext uri="{BB962C8B-B14F-4D97-AF65-F5344CB8AC3E}">
        <p14:creationId xmlns:p14="http://schemas.microsoft.com/office/powerpoint/2010/main" val="3338455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813EB0-EC33-42CE-B234-46343BD60AC3}"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4DC767-3104-4E1D-87A7-718A65A5019B}" type="slidenum">
              <a:rPr lang="en-IN" smtClean="0"/>
              <a:t>‹#›</a:t>
            </a:fld>
            <a:endParaRPr lang="en-IN"/>
          </a:p>
        </p:txBody>
      </p:sp>
    </p:spTree>
    <p:extLst>
      <p:ext uri="{BB962C8B-B14F-4D97-AF65-F5344CB8AC3E}">
        <p14:creationId xmlns:p14="http://schemas.microsoft.com/office/powerpoint/2010/main" val="2878832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813EB0-EC33-42CE-B234-46343BD60AC3}"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4DC767-3104-4E1D-87A7-718A65A5019B}" type="slidenum">
              <a:rPr lang="en-IN" smtClean="0"/>
              <a:t>‹#›</a:t>
            </a:fld>
            <a:endParaRPr lang="en-IN"/>
          </a:p>
        </p:txBody>
      </p:sp>
    </p:spTree>
    <p:extLst>
      <p:ext uri="{BB962C8B-B14F-4D97-AF65-F5344CB8AC3E}">
        <p14:creationId xmlns:p14="http://schemas.microsoft.com/office/powerpoint/2010/main" val="278937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813EB0-EC33-42CE-B234-46343BD60AC3}" type="datetimeFigureOut">
              <a:rPr lang="en-IN" smtClean="0"/>
              <a:t>31-10-2023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DC767-3104-4E1D-87A7-718A65A5019B}" type="slidenum">
              <a:rPr lang="en-IN" smtClean="0"/>
              <a:t>‹#›</a:t>
            </a:fld>
            <a:endParaRPr lang="en-IN"/>
          </a:p>
        </p:txBody>
      </p:sp>
    </p:spTree>
    <p:extLst>
      <p:ext uri="{BB962C8B-B14F-4D97-AF65-F5344CB8AC3E}">
        <p14:creationId xmlns:p14="http://schemas.microsoft.com/office/powerpoint/2010/main" val="71714211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p:nvPr/>
        </p:nvSpPr>
        <p:spPr>
          <a:xfrm>
            <a:off x="10255424" y="5921847"/>
            <a:ext cx="664428" cy="171073"/>
          </a:xfrm>
          <a:custGeom>
            <a:avLst/>
            <a:gdLst/>
            <a:ahLst/>
            <a:cxnLst/>
            <a:rect l="l" t="t" r="r" b="b"/>
            <a:pathLst>
              <a:path w="664522" h="171097">
                <a:moveTo>
                  <a:pt x="664522" y="0"/>
                </a:moveTo>
                <a:lnTo>
                  <a:pt x="623886" y="168571"/>
                </a:lnTo>
                <a:lnTo>
                  <a:pt x="0" y="171097"/>
                </a:lnTo>
                <a:lnTo>
                  <a:pt x="39104" y="656"/>
                </a:lnTo>
                <a:close/>
              </a:path>
            </a:pathLst>
          </a:custGeom>
          <a:solidFill>
            <a:srgbClr val="F37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2500" lnSpcReduction="20000"/>
          </a:bodyPr>
          <a:lstStyle/>
          <a:p>
            <a:pPr algn="ctr"/>
            <a:endParaRPr lang="en-US"/>
          </a:p>
        </p:txBody>
      </p:sp>
      <p:sp>
        <p:nvSpPr>
          <p:cNvPr id="14" name="Parallelogram 13">
            <a:extLst>
              <a:ext uri="{FF2B5EF4-FFF2-40B4-BE49-F238E27FC236}">
                <a16:creationId xmlns:a16="http://schemas.microsoft.com/office/drawing/2014/main" id="{36FD790B-2C27-4D33-8613-76201F7DB853}"/>
              </a:ext>
            </a:extLst>
          </p:cNvPr>
          <p:cNvSpPr/>
          <p:nvPr/>
        </p:nvSpPr>
        <p:spPr>
          <a:xfrm>
            <a:off x="123791" y="4974574"/>
            <a:ext cx="5187883" cy="431918"/>
          </a:xfrm>
          <a:prstGeom prst="parallelogram">
            <a:avLst/>
          </a:prstGeom>
          <a:gradFill>
            <a:gsLst>
              <a:gs pos="0">
                <a:srgbClr val="F3703A"/>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endParaRPr lang="en-GB" dirty="0"/>
          </a:p>
        </p:txBody>
      </p:sp>
      <p:sp>
        <p:nvSpPr>
          <p:cNvPr id="17" name="Parallelogram 16">
            <a:extLst>
              <a:ext uri="{FF2B5EF4-FFF2-40B4-BE49-F238E27FC236}">
                <a16:creationId xmlns:a16="http://schemas.microsoft.com/office/drawing/2014/main" id="{FC5A6165-C771-4EF2-8FAB-B62276B865DA}"/>
              </a:ext>
            </a:extLst>
          </p:cNvPr>
          <p:cNvSpPr/>
          <p:nvPr/>
        </p:nvSpPr>
        <p:spPr>
          <a:xfrm>
            <a:off x="6849722" y="2078679"/>
            <a:ext cx="4880532" cy="2683714"/>
          </a:xfrm>
          <a:prstGeom prst="parallelogram">
            <a:avLst/>
          </a:prstGeom>
          <a:noFill/>
          <a:ln>
            <a:solidFill>
              <a:srgbClr val="F37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31" name="Parallelogram 30"/>
          <p:cNvSpPr/>
          <p:nvPr/>
        </p:nvSpPr>
        <p:spPr>
          <a:xfrm>
            <a:off x="6708409" y="2927687"/>
            <a:ext cx="2150281" cy="3943894"/>
          </a:xfrm>
          <a:custGeom>
            <a:avLst/>
            <a:gdLst>
              <a:gd name="connsiteX0" fmla="*/ 0 w 2080248"/>
              <a:gd name="connsiteY0" fmla="*/ 3930385 h 3930385"/>
              <a:gd name="connsiteX1" fmla="*/ 919782 w 2080248"/>
              <a:gd name="connsiteY1" fmla="*/ 0 h 3930385"/>
              <a:gd name="connsiteX2" fmla="*/ 2080248 w 2080248"/>
              <a:gd name="connsiteY2" fmla="*/ 0 h 3930385"/>
              <a:gd name="connsiteX3" fmla="*/ 1160466 w 2080248"/>
              <a:gd name="connsiteY3" fmla="*/ 3930385 h 3930385"/>
              <a:gd name="connsiteX4" fmla="*/ 0 w 2080248"/>
              <a:gd name="connsiteY4" fmla="*/ 3930385 h 3930385"/>
              <a:gd name="connsiteX0" fmla="*/ 0 w 2150586"/>
              <a:gd name="connsiteY0" fmla="*/ 3944453 h 3944453"/>
              <a:gd name="connsiteX1" fmla="*/ 990120 w 2150586"/>
              <a:gd name="connsiteY1" fmla="*/ 0 h 3944453"/>
              <a:gd name="connsiteX2" fmla="*/ 2150586 w 2150586"/>
              <a:gd name="connsiteY2" fmla="*/ 0 h 3944453"/>
              <a:gd name="connsiteX3" fmla="*/ 1230804 w 2150586"/>
              <a:gd name="connsiteY3" fmla="*/ 3930385 h 3944453"/>
              <a:gd name="connsiteX4" fmla="*/ 0 w 2150586"/>
              <a:gd name="connsiteY4" fmla="*/ 3944453 h 3944453"/>
              <a:gd name="connsiteX0" fmla="*/ 0 w 2150586"/>
              <a:gd name="connsiteY0" fmla="*/ 3944453 h 3944453"/>
              <a:gd name="connsiteX1" fmla="*/ 990120 w 2150586"/>
              <a:gd name="connsiteY1" fmla="*/ 0 h 3944453"/>
              <a:gd name="connsiteX2" fmla="*/ 2150586 w 2150586"/>
              <a:gd name="connsiteY2" fmla="*/ 0 h 3944453"/>
              <a:gd name="connsiteX3" fmla="*/ 1160465 w 2150586"/>
              <a:gd name="connsiteY3" fmla="*/ 3930385 h 3944453"/>
              <a:gd name="connsiteX4" fmla="*/ 0 w 2150586"/>
              <a:gd name="connsiteY4" fmla="*/ 3944453 h 394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0586" h="3944453">
                <a:moveTo>
                  <a:pt x="0" y="3944453"/>
                </a:moveTo>
                <a:lnTo>
                  <a:pt x="990120" y="0"/>
                </a:lnTo>
                <a:lnTo>
                  <a:pt x="2150586" y="0"/>
                </a:lnTo>
                <a:lnTo>
                  <a:pt x="1160465" y="3930385"/>
                </a:lnTo>
                <a:lnTo>
                  <a:pt x="0" y="3944453"/>
                </a:lnTo>
                <a:close/>
              </a:path>
            </a:pathLst>
          </a:custGeom>
          <a:solidFill>
            <a:srgbClr val="065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30" name="Parallelogram 29"/>
          <p:cNvSpPr/>
          <p:nvPr/>
        </p:nvSpPr>
        <p:spPr>
          <a:xfrm>
            <a:off x="9877375" y="1619631"/>
            <a:ext cx="2249031" cy="3939253"/>
          </a:xfrm>
          <a:custGeom>
            <a:avLst/>
            <a:gdLst>
              <a:gd name="connsiteX0" fmla="*/ 0 w 2080248"/>
              <a:gd name="connsiteY0" fmla="*/ 3930385 h 3930385"/>
              <a:gd name="connsiteX1" fmla="*/ 919782 w 2080248"/>
              <a:gd name="connsiteY1" fmla="*/ 0 h 3930385"/>
              <a:gd name="connsiteX2" fmla="*/ 2080248 w 2080248"/>
              <a:gd name="connsiteY2" fmla="*/ 0 h 3930385"/>
              <a:gd name="connsiteX3" fmla="*/ 1160466 w 2080248"/>
              <a:gd name="connsiteY3" fmla="*/ 3930385 h 3930385"/>
              <a:gd name="connsiteX4" fmla="*/ 0 w 2080248"/>
              <a:gd name="connsiteY4" fmla="*/ 3930385 h 3930385"/>
              <a:gd name="connsiteX0" fmla="*/ 0 w 2080248"/>
              <a:gd name="connsiteY0" fmla="*/ 3930385 h 3944453"/>
              <a:gd name="connsiteX1" fmla="*/ 919782 w 2080248"/>
              <a:gd name="connsiteY1" fmla="*/ 0 h 3944453"/>
              <a:gd name="connsiteX2" fmla="*/ 2080248 w 2080248"/>
              <a:gd name="connsiteY2" fmla="*/ 0 h 3944453"/>
              <a:gd name="connsiteX3" fmla="*/ 1019789 w 2080248"/>
              <a:gd name="connsiteY3" fmla="*/ 3944453 h 3944453"/>
              <a:gd name="connsiteX4" fmla="*/ 0 w 2080248"/>
              <a:gd name="connsiteY4" fmla="*/ 3930385 h 3944453"/>
              <a:gd name="connsiteX0" fmla="*/ 0 w 2080248"/>
              <a:gd name="connsiteY0" fmla="*/ 3930385 h 3930386"/>
              <a:gd name="connsiteX1" fmla="*/ 919782 w 2080248"/>
              <a:gd name="connsiteY1" fmla="*/ 0 h 3930386"/>
              <a:gd name="connsiteX2" fmla="*/ 2080248 w 2080248"/>
              <a:gd name="connsiteY2" fmla="*/ 0 h 3930386"/>
              <a:gd name="connsiteX3" fmla="*/ 1005721 w 2080248"/>
              <a:gd name="connsiteY3" fmla="*/ 3930386 h 3930386"/>
              <a:gd name="connsiteX4" fmla="*/ 0 w 2080248"/>
              <a:gd name="connsiteY4" fmla="*/ 3930385 h 3930386"/>
              <a:gd name="connsiteX0" fmla="*/ 0 w 2192790"/>
              <a:gd name="connsiteY0" fmla="*/ 3916317 h 3930386"/>
              <a:gd name="connsiteX1" fmla="*/ 1032324 w 2192790"/>
              <a:gd name="connsiteY1" fmla="*/ 0 h 3930386"/>
              <a:gd name="connsiteX2" fmla="*/ 2192790 w 2192790"/>
              <a:gd name="connsiteY2" fmla="*/ 0 h 3930386"/>
              <a:gd name="connsiteX3" fmla="*/ 1118263 w 2192790"/>
              <a:gd name="connsiteY3" fmla="*/ 3930386 h 3930386"/>
              <a:gd name="connsiteX4" fmla="*/ 0 w 2192790"/>
              <a:gd name="connsiteY4" fmla="*/ 3916317 h 3930386"/>
              <a:gd name="connsiteX0" fmla="*/ 0 w 2268204"/>
              <a:gd name="connsiteY0" fmla="*/ 3944597 h 3944597"/>
              <a:gd name="connsiteX1" fmla="*/ 1107738 w 2268204"/>
              <a:gd name="connsiteY1" fmla="*/ 0 h 3944597"/>
              <a:gd name="connsiteX2" fmla="*/ 2268204 w 2268204"/>
              <a:gd name="connsiteY2" fmla="*/ 0 h 3944597"/>
              <a:gd name="connsiteX3" fmla="*/ 1193677 w 2268204"/>
              <a:gd name="connsiteY3" fmla="*/ 3930386 h 3944597"/>
              <a:gd name="connsiteX4" fmla="*/ 0 w 2268204"/>
              <a:gd name="connsiteY4" fmla="*/ 3944597 h 3944597"/>
              <a:gd name="connsiteX0" fmla="*/ 0 w 2258777"/>
              <a:gd name="connsiteY0" fmla="*/ 3925744 h 3930386"/>
              <a:gd name="connsiteX1" fmla="*/ 1098311 w 2258777"/>
              <a:gd name="connsiteY1" fmla="*/ 0 h 3930386"/>
              <a:gd name="connsiteX2" fmla="*/ 2258777 w 2258777"/>
              <a:gd name="connsiteY2" fmla="*/ 0 h 3930386"/>
              <a:gd name="connsiteX3" fmla="*/ 1184250 w 2258777"/>
              <a:gd name="connsiteY3" fmla="*/ 3930386 h 3930386"/>
              <a:gd name="connsiteX4" fmla="*/ 0 w 2258777"/>
              <a:gd name="connsiteY4" fmla="*/ 3925744 h 3930386"/>
              <a:gd name="connsiteX0" fmla="*/ 0 w 2249350"/>
              <a:gd name="connsiteY0" fmla="*/ 3925744 h 3930386"/>
              <a:gd name="connsiteX1" fmla="*/ 1098311 w 2249350"/>
              <a:gd name="connsiteY1" fmla="*/ 0 h 3930386"/>
              <a:gd name="connsiteX2" fmla="*/ 2249350 w 2249350"/>
              <a:gd name="connsiteY2" fmla="*/ 0 h 3930386"/>
              <a:gd name="connsiteX3" fmla="*/ 1184250 w 2249350"/>
              <a:gd name="connsiteY3" fmla="*/ 3930386 h 3930386"/>
              <a:gd name="connsiteX4" fmla="*/ 0 w 2249350"/>
              <a:gd name="connsiteY4" fmla="*/ 3925744 h 3930386"/>
              <a:gd name="connsiteX0" fmla="*/ 0 w 2249350"/>
              <a:gd name="connsiteY0" fmla="*/ 3935170 h 3939812"/>
              <a:gd name="connsiteX1" fmla="*/ 1098311 w 2249350"/>
              <a:gd name="connsiteY1" fmla="*/ 9426 h 3939812"/>
              <a:gd name="connsiteX2" fmla="*/ 2249350 w 2249350"/>
              <a:gd name="connsiteY2" fmla="*/ 0 h 3939812"/>
              <a:gd name="connsiteX3" fmla="*/ 1184250 w 2249350"/>
              <a:gd name="connsiteY3" fmla="*/ 3939812 h 3939812"/>
              <a:gd name="connsiteX4" fmla="*/ 0 w 2249350"/>
              <a:gd name="connsiteY4" fmla="*/ 3935170 h 393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350" h="3939812">
                <a:moveTo>
                  <a:pt x="0" y="3935170"/>
                </a:moveTo>
                <a:lnTo>
                  <a:pt x="1098311" y="9426"/>
                </a:lnTo>
                <a:lnTo>
                  <a:pt x="2249350" y="0"/>
                </a:lnTo>
                <a:lnTo>
                  <a:pt x="1184250" y="3939812"/>
                </a:lnTo>
                <a:lnTo>
                  <a:pt x="0" y="3935170"/>
                </a:lnTo>
                <a:close/>
              </a:path>
            </a:pathLst>
          </a:custGeom>
          <a:solidFill>
            <a:srgbClr val="F37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13" name="Parallelogram 21">
            <a:extLst>
              <a:ext uri="{FF2B5EF4-FFF2-40B4-BE49-F238E27FC236}">
                <a16:creationId xmlns:a16="http://schemas.microsoft.com/office/drawing/2014/main" id="{15DE4CE1-33EE-4E6D-9BA2-C03CB97F71AA}"/>
              </a:ext>
            </a:extLst>
          </p:cNvPr>
          <p:cNvSpPr/>
          <p:nvPr/>
        </p:nvSpPr>
        <p:spPr>
          <a:xfrm>
            <a:off x="227283" y="2820956"/>
            <a:ext cx="7651056" cy="1338329"/>
          </a:xfrm>
          <a:custGeom>
            <a:avLst/>
            <a:gdLst>
              <a:gd name="connsiteX0" fmla="*/ 0 w 5421271"/>
              <a:gd name="connsiteY0" fmla="*/ 1260325 h 1260325"/>
              <a:gd name="connsiteX1" fmla="*/ 315081 w 5421271"/>
              <a:gd name="connsiteY1" fmla="*/ 0 h 1260325"/>
              <a:gd name="connsiteX2" fmla="*/ 5421271 w 5421271"/>
              <a:gd name="connsiteY2" fmla="*/ 0 h 1260325"/>
              <a:gd name="connsiteX3" fmla="*/ 5106190 w 5421271"/>
              <a:gd name="connsiteY3" fmla="*/ 1260325 h 1260325"/>
              <a:gd name="connsiteX4" fmla="*/ 0 w 5421271"/>
              <a:gd name="connsiteY4" fmla="*/ 1260325 h 1260325"/>
              <a:gd name="connsiteX0" fmla="*/ 11491 w 5432762"/>
              <a:gd name="connsiteY0" fmla="*/ 1260325 h 1260325"/>
              <a:gd name="connsiteX1" fmla="*/ 0 w 5432762"/>
              <a:gd name="connsiteY1" fmla="*/ 18661 h 1260325"/>
              <a:gd name="connsiteX2" fmla="*/ 5432762 w 5432762"/>
              <a:gd name="connsiteY2" fmla="*/ 0 h 1260325"/>
              <a:gd name="connsiteX3" fmla="*/ 5117681 w 5432762"/>
              <a:gd name="connsiteY3" fmla="*/ 1260325 h 1260325"/>
              <a:gd name="connsiteX4" fmla="*/ 11491 w 5432762"/>
              <a:gd name="connsiteY4" fmla="*/ 1260325 h 1260325"/>
              <a:gd name="connsiteX0" fmla="*/ 11491 w 5432762"/>
              <a:gd name="connsiteY0" fmla="*/ 1260325 h 1260325"/>
              <a:gd name="connsiteX1" fmla="*/ 0 w 5432762"/>
              <a:gd name="connsiteY1" fmla="*/ 18661 h 1260325"/>
              <a:gd name="connsiteX2" fmla="*/ 5432762 w 5432762"/>
              <a:gd name="connsiteY2" fmla="*/ 0 h 1260325"/>
              <a:gd name="connsiteX3" fmla="*/ 5117681 w 5432762"/>
              <a:gd name="connsiteY3" fmla="*/ 1260325 h 1260325"/>
              <a:gd name="connsiteX4" fmla="*/ 11491 w 5432762"/>
              <a:gd name="connsiteY4" fmla="*/ 1260325 h 1260325"/>
              <a:gd name="connsiteX0" fmla="*/ 0 w 5449322"/>
              <a:gd name="connsiteY0" fmla="*/ 1260325 h 1260325"/>
              <a:gd name="connsiteX1" fmla="*/ 16560 w 5449322"/>
              <a:gd name="connsiteY1" fmla="*/ 18661 h 1260325"/>
              <a:gd name="connsiteX2" fmla="*/ 5449322 w 5449322"/>
              <a:gd name="connsiteY2" fmla="*/ 0 h 1260325"/>
              <a:gd name="connsiteX3" fmla="*/ 5134241 w 5449322"/>
              <a:gd name="connsiteY3" fmla="*/ 1260325 h 1260325"/>
              <a:gd name="connsiteX4" fmla="*/ 0 w 5449322"/>
              <a:gd name="connsiteY4" fmla="*/ 1260325 h 1260325"/>
              <a:gd name="connsiteX0" fmla="*/ 11577 w 5460899"/>
              <a:gd name="connsiteY0" fmla="*/ 1260325 h 1260325"/>
              <a:gd name="connsiteX1" fmla="*/ 0 w 5460899"/>
              <a:gd name="connsiteY1" fmla="*/ 27992 h 1260325"/>
              <a:gd name="connsiteX2" fmla="*/ 5460899 w 5460899"/>
              <a:gd name="connsiteY2" fmla="*/ 0 h 1260325"/>
              <a:gd name="connsiteX3" fmla="*/ 5145818 w 5460899"/>
              <a:gd name="connsiteY3" fmla="*/ 1260325 h 1260325"/>
              <a:gd name="connsiteX4" fmla="*/ 11577 w 5460899"/>
              <a:gd name="connsiteY4" fmla="*/ 1260325 h 1260325"/>
              <a:gd name="connsiteX0" fmla="*/ 0 w 5449322"/>
              <a:gd name="connsiteY0" fmla="*/ 1260325 h 1260325"/>
              <a:gd name="connsiteX1" fmla="*/ 396317 w 5449322"/>
              <a:gd name="connsiteY1" fmla="*/ 21915 h 1260325"/>
              <a:gd name="connsiteX2" fmla="*/ 5449322 w 5449322"/>
              <a:gd name="connsiteY2" fmla="*/ 0 h 1260325"/>
              <a:gd name="connsiteX3" fmla="*/ 5134241 w 5449322"/>
              <a:gd name="connsiteY3" fmla="*/ 1260325 h 1260325"/>
              <a:gd name="connsiteX4" fmla="*/ 0 w 5449322"/>
              <a:gd name="connsiteY4" fmla="*/ 1260325 h 1260325"/>
              <a:gd name="connsiteX0" fmla="*/ 0 w 5116208"/>
              <a:gd name="connsiteY0" fmla="*/ 1266403 h 1266403"/>
              <a:gd name="connsiteX1" fmla="*/ 63203 w 5116208"/>
              <a:gd name="connsiteY1" fmla="*/ 21915 h 1266403"/>
              <a:gd name="connsiteX2" fmla="*/ 5116208 w 5116208"/>
              <a:gd name="connsiteY2" fmla="*/ 0 h 1266403"/>
              <a:gd name="connsiteX3" fmla="*/ 4801127 w 5116208"/>
              <a:gd name="connsiteY3" fmla="*/ 1260325 h 1266403"/>
              <a:gd name="connsiteX4" fmla="*/ 0 w 5116208"/>
              <a:gd name="connsiteY4" fmla="*/ 1266403 h 1266403"/>
              <a:gd name="connsiteX0" fmla="*/ 0 w 5116208"/>
              <a:gd name="connsiteY0" fmla="*/ 1266403 h 1266403"/>
              <a:gd name="connsiteX1" fmla="*/ 777018 w 5116208"/>
              <a:gd name="connsiteY1" fmla="*/ 15837 h 1266403"/>
              <a:gd name="connsiteX2" fmla="*/ 5116208 w 5116208"/>
              <a:gd name="connsiteY2" fmla="*/ 0 h 1266403"/>
              <a:gd name="connsiteX3" fmla="*/ 4801127 w 5116208"/>
              <a:gd name="connsiteY3" fmla="*/ 1260325 h 1266403"/>
              <a:gd name="connsiteX4" fmla="*/ 0 w 5116208"/>
              <a:gd name="connsiteY4" fmla="*/ 1266403 h 1266403"/>
              <a:gd name="connsiteX0" fmla="*/ 0 w 4341209"/>
              <a:gd name="connsiteY0" fmla="*/ 1260326 h 1260326"/>
              <a:gd name="connsiteX1" fmla="*/ 2019 w 4341209"/>
              <a:gd name="connsiteY1" fmla="*/ 15837 h 1260326"/>
              <a:gd name="connsiteX2" fmla="*/ 4341209 w 4341209"/>
              <a:gd name="connsiteY2" fmla="*/ 0 h 1260326"/>
              <a:gd name="connsiteX3" fmla="*/ 4026128 w 4341209"/>
              <a:gd name="connsiteY3" fmla="*/ 1260325 h 1260326"/>
              <a:gd name="connsiteX4" fmla="*/ 0 w 4341209"/>
              <a:gd name="connsiteY4" fmla="*/ 1260326 h 1260326"/>
              <a:gd name="connsiteX0" fmla="*/ 0 w 4341209"/>
              <a:gd name="connsiteY0" fmla="*/ 1260326 h 1260326"/>
              <a:gd name="connsiteX1" fmla="*/ 2019 w 4341209"/>
              <a:gd name="connsiteY1" fmla="*/ 15837 h 1260326"/>
              <a:gd name="connsiteX2" fmla="*/ 4341209 w 4341209"/>
              <a:gd name="connsiteY2" fmla="*/ 0 h 1260326"/>
              <a:gd name="connsiteX3" fmla="*/ 4114541 w 4341209"/>
              <a:gd name="connsiteY3" fmla="*/ 1260325 h 1260326"/>
              <a:gd name="connsiteX4" fmla="*/ 0 w 4341209"/>
              <a:gd name="connsiteY4" fmla="*/ 1260326 h 1260326"/>
              <a:gd name="connsiteX0" fmla="*/ 0 w 4341209"/>
              <a:gd name="connsiteY0" fmla="*/ 1260326 h 1260326"/>
              <a:gd name="connsiteX1" fmla="*/ 2019 w 4341209"/>
              <a:gd name="connsiteY1" fmla="*/ 15837 h 1260326"/>
              <a:gd name="connsiteX2" fmla="*/ 4341209 w 4341209"/>
              <a:gd name="connsiteY2" fmla="*/ 0 h 1260326"/>
              <a:gd name="connsiteX3" fmla="*/ 4140545 w 4341209"/>
              <a:gd name="connsiteY3" fmla="*/ 1260325 h 1260326"/>
              <a:gd name="connsiteX4" fmla="*/ 0 w 4341209"/>
              <a:gd name="connsiteY4" fmla="*/ 1260326 h 1260326"/>
              <a:gd name="connsiteX0" fmla="*/ 0 w 4341209"/>
              <a:gd name="connsiteY0" fmla="*/ 1260326 h 1260326"/>
              <a:gd name="connsiteX1" fmla="*/ 204293 w 4341209"/>
              <a:gd name="connsiteY1" fmla="*/ 15837 h 1260326"/>
              <a:gd name="connsiteX2" fmla="*/ 4341209 w 4341209"/>
              <a:gd name="connsiteY2" fmla="*/ 0 h 1260326"/>
              <a:gd name="connsiteX3" fmla="*/ 4140545 w 4341209"/>
              <a:gd name="connsiteY3" fmla="*/ 1260325 h 1260326"/>
              <a:gd name="connsiteX4" fmla="*/ 0 w 4341209"/>
              <a:gd name="connsiteY4" fmla="*/ 1260326 h 1260326"/>
              <a:gd name="connsiteX0" fmla="*/ 200255 w 4541464"/>
              <a:gd name="connsiteY0" fmla="*/ 1260326 h 1260326"/>
              <a:gd name="connsiteX1" fmla="*/ 0 w 4541464"/>
              <a:gd name="connsiteY1" fmla="*/ 23664 h 1260326"/>
              <a:gd name="connsiteX2" fmla="*/ 4541464 w 4541464"/>
              <a:gd name="connsiteY2" fmla="*/ 0 h 1260326"/>
              <a:gd name="connsiteX3" fmla="*/ 4340800 w 4541464"/>
              <a:gd name="connsiteY3" fmla="*/ 1260325 h 1260326"/>
              <a:gd name="connsiteX4" fmla="*/ 200255 w 4541464"/>
              <a:gd name="connsiteY4" fmla="*/ 1260326 h 1260326"/>
              <a:gd name="connsiteX0" fmla="*/ 12782 w 4541464"/>
              <a:gd name="connsiteY0" fmla="*/ 1260326 h 1260326"/>
              <a:gd name="connsiteX1" fmla="*/ 0 w 4541464"/>
              <a:gd name="connsiteY1" fmla="*/ 23664 h 1260326"/>
              <a:gd name="connsiteX2" fmla="*/ 4541464 w 4541464"/>
              <a:gd name="connsiteY2" fmla="*/ 0 h 1260326"/>
              <a:gd name="connsiteX3" fmla="*/ 4340800 w 4541464"/>
              <a:gd name="connsiteY3" fmla="*/ 1260325 h 1260326"/>
              <a:gd name="connsiteX4" fmla="*/ 12782 w 4541464"/>
              <a:gd name="connsiteY4" fmla="*/ 1260326 h 1260326"/>
              <a:gd name="connsiteX0" fmla="*/ 2915 w 4541464"/>
              <a:gd name="connsiteY0" fmla="*/ 1260326 h 1260326"/>
              <a:gd name="connsiteX1" fmla="*/ 0 w 4541464"/>
              <a:gd name="connsiteY1" fmla="*/ 23664 h 1260326"/>
              <a:gd name="connsiteX2" fmla="*/ 4541464 w 4541464"/>
              <a:gd name="connsiteY2" fmla="*/ 0 h 1260326"/>
              <a:gd name="connsiteX3" fmla="*/ 4340800 w 4541464"/>
              <a:gd name="connsiteY3" fmla="*/ 1260325 h 1260326"/>
              <a:gd name="connsiteX4" fmla="*/ 2915 w 4541464"/>
              <a:gd name="connsiteY4" fmla="*/ 1260326 h 126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464" h="1260326">
                <a:moveTo>
                  <a:pt x="2915" y="1260326"/>
                </a:moveTo>
                <a:cubicBezTo>
                  <a:pt x="1943" y="848105"/>
                  <a:pt x="972" y="435885"/>
                  <a:pt x="0" y="23664"/>
                </a:cubicBezTo>
                <a:lnTo>
                  <a:pt x="4541464" y="0"/>
                </a:lnTo>
                <a:lnTo>
                  <a:pt x="4340800" y="1260325"/>
                </a:lnTo>
                <a:lnTo>
                  <a:pt x="2915" y="1260326"/>
                </a:lnTo>
                <a:close/>
              </a:path>
            </a:pathLst>
          </a:custGeom>
          <a:gradFill flip="none" rotWithShape="1">
            <a:gsLst>
              <a:gs pos="0">
                <a:srgbClr val="0659BD">
                  <a:alpha val="0"/>
                </a:srgbClr>
              </a:gs>
              <a:gs pos="23000">
                <a:srgbClr val="0659BD"/>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dirty="0"/>
          </a:p>
        </p:txBody>
      </p:sp>
      <p:cxnSp>
        <p:nvCxnSpPr>
          <p:cNvPr id="15" name="Connector: Elbow 15">
            <a:extLst>
              <a:ext uri="{FF2B5EF4-FFF2-40B4-BE49-F238E27FC236}">
                <a16:creationId xmlns:a16="http://schemas.microsoft.com/office/drawing/2014/main" id="{24276BDD-66AC-4964-92E2-8AF3972D0BCA}"/>
              </a:ext>
            </a:extLst>
          </p:cNvPr>
          <p:cNvCxnSpPr>
            <a:cxnSpLocks/>
          </p:cNvCxnSpPr>
          <p:nvPr/>
        </p:nvCxnSpPr>
        <p:spPr>
          <a:xfrm>
            <a:off x="8399390" y="682928"/>
            <a:ext cx="3301038" cy="943781"/>
          </a:xfrm>
          <a:prstGeom prst="bentConnector3">
            <a:avLst/>
          </a:prstGeom>
          <a:ln w="12700">
            <a:solidFill>
              <a:srgbClr val="0659BD"/>
            </a:solidFill>
          </a:ln>
        </p:spPr>
        <p:style>
          <a:lnRef idx="1">
            <a:schemeClr val="accent4"/>
          </a:lnRef>
          <a:fillRef idx="0">
            <a:schemeClr val="accent4"/>
          </a:fillRef>
          <a:effectRef idx="0">
            <a:schemeClr val="accent4"/>
          </a:effectRef>
          <a:fontRef idx="minor">
            <a:schemeClr val="tx1"/>
          </a:fontRef>
        </p:style>
      </p:cxnSp>
      <p:sp>
        <p:nvSpPr>
          <p:cNvPr id="3" name="Title 1">
            <a:extLst>
              <a:ext uri="{FF2B5EF4-FFF2-40B4-BE49-F238E27FC236}">
                <a16:creationId xmlns:a16="http://schemas.microsoft.com/office/drawing/2014/main" id="{13E757A9-EBF1-4875-9376-980CC10681D9}"/>
              </a:ext>
            </a:extLst>
          </p:cNvPr>
          <p:cNvSpPr txBox="1">
            <a:spLocks/>
          </p:cNvSpPr>
          <p:nvPr/>
        </p:nvSpPr>
        <p:spPr>
          <a:xfrm>
            <a:off x="461747" y="3025933"/>
            <a:ext cx="7075898" cy="858708"/>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3200" kern="1200" spc="-150">
                <a:solidFill>
                  <a:schemeClr val="tx1"/>
                </a:solidFill>
                <a:latin typeface="Cambay" panose="00000500000000000000" pitchFamily="2" charset="0"/>
                <a:ea typeface="+mj-ea"/>
                <a:cs typeface="Cambay" panose="00000500000000000000" pitchFamily="2" charset="0"/>
              </a:defRPr>
            </a:lvl1pPr>
          </a:lstStyle>
          <a:p>
            <a:r>
              <a:rPr lang="en-US" b="1" dirty="0"/>
              <a:t>What is Microsoft Dataverse? A Complete Guide</a:t>
            </a:r>
            <a:endParaRPr lang="en-GB" dirty="0">
              <a:latin typeface="Roboto" panose="02000000000000000000" pitchFamily="2" charset="0"/>
              <a:ea typeface="Roboto" panose="02000000000000000000" pitchFamily="2" charset="0"/>
            </a:endParaRPr>
          </a:p>
        </p:txBody>
      </p:sp>
      <p:sp>
        <p:nvSpPr>
          <p:cNvPr id="4" name="Subtitle 2">
            <a:extLst>
              <a:ext uri="{FF2B5EF4-FFF2-40B4-BE49-F238E27FC236}">
                <a16:creationId xmlns:a16="http://schemas.microsoft.com/office/drawing/2014/main" id="{E403ED77-F0D3-4598-8787-50E3719F1F75}"/>
              </a:ext>
            </a:extLst>
          </p:cNvPr>
          <p:cNvSpPr txBox="1">
            <a:spLocks/>
          </p:cNvSpPr>
          <p:nvPr/>
        </p:nvSpPr>
        <p:spPr>
          <a:xfrm>
            <a:off x="1088111" y="3490121"/>
            <a:ext cx="6790228" cy="261803"/>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3200" dirty="0">
              <a:solidFill>
                <a:schemeClr val="bg1"/>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8328A3A4-B46A-4454-A791-97873C4B927A}"/>
              </a:ext>
            </a:extLst>
          </p:cNvPr>
          <p:cNvSpPr txBox="1"/>
          <p:nvPr/>
        </p:nvSpPr>
        <p:spPr>
          <a:xfrm>
            <a:off x="1032618" y="4897265"/>
            <a:ext cx="4563064" cy="1018450"/>
          </a:xfrm>
          <a:prstGeom prst="rect">
            <a:avLst/>
          </a:prstGeom>
          <a:noFill/>
        </p:spPr>
        <p:txBody>
          <a:bodyPr wrap="square" rtlCol="0">
            <a:noAutofit/>
          </a:bodyPr>
          <a:lstStyle/>
          <a:p>
            <a:r>
              <a:rPr lang="en-GB" sz="2800" b="1" dirty="0">
                <a:latin typeface="Roboto Light" panose="02000000000000000000" pitchFamily="2" charset="0"/>
                <a:ea typeface="Roboto Light" panose="02000000000000000000" pitchFamily="2" charset="0"/>
              </a:rPr>
              <a:t>Trainer: Dhruv</a:t>
            </a:r>
          </a:p>
        </p:txBody>
      </p:sp>
      <p:sp>
        <p:nvSpPr>
          <p:cNvPr id="32" name="Parallelogram 31"/>
          <p:cNvSpPr/>
          <p:nvPr/>
        </p:nvSpPr>
        <p:spPr>
          <a:xfrm>
            <a:off x="8111938" y="487"/>
            <a:ext cx="575982" cy="1088250"/>
          </a:xfrm>
          <a:prstGeom prst="parallelogram">
            <a:avLst>
              <a:gd name="adj" fmla="val 44215"/>
            </a:avLst>
          </a:prstGeom>
          <a:solidFill>
            <a:srgbClr val="065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pic>
        <p:nvPicPr>
          <p:cNvPr id="10" name="Picture Placeholder 9"/>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noFill/>
          <a:ln>
            <a:solidFill>
              <a:schemeClr val="accent1"/>
            </a:solidFill>
          </a:ln>
        </p:spPr>
      </p:pic>
      <p:sp>
        <p:nvSpPr>
          <p:cNvPr id="48" name="Parallelogram 47"/>
          <p:cNvSpPr/>
          <p:nvPr/>
        </p:nvSpPr>
        <p:spPr>
          <a:xfrm>
            <a:off x="5952005" y="1629056"/>
            <a:ext cx="575982" cy="1088250"/>
          </a:xfrm>
          <a:prstGeom prst="parallelogram">
            <a:avLst>
              <a:gd name="adj" fmla="val 44215"/>
            </a:avLst>
          </a:prstGeom>
          <a:solidFill>
            <a:srgbClr val="065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pic>
        <p:nvPicPr>
          <p:cNvPr id="2" name="Picture 1">
            <a:extLst>
              <a:ext uri="{FF2B5EF4-FFF2-40B4-BE49-F238E27FC236}">
                <a16:creationId xmlns:a16="http://schemas.microsoft.com/office/drawing/2014/main" id="{7F77B48A-EEC1-3AB4-C7F6-A3684C8EA457}"/>
              </a:ext>
            </a:extLst>
          </p:cNvPr>
          <p:cNvPicPr>
            <a:picLocks noChangeAspect="1"/>
          </p:cNvPicPr>
          <p:nvPr/>
        </p:nvPicPr>
        <p:blipFill>
          <a:blip r:embed="rId4"/>
          <a:stretch>
            <a:fillRect/>
          </a:stretch>
        </p:blipFill>
        <p:spPr>
          <a:xfrm>
            <a:off x="461746" y="160223"/>
            <a:ext cx="4245690" cy="2450451"/>
          </a:xfrm>
          <a:prstGeom prst="rect">
            <a:avLst/>
          </a:prstGeom>
        </p:spPr>
      </p:pic>
    </p:spTree>
    <p:extLst>
      <p:ext uri="{BB962C8B-B14F-4D97-AF65-F5344CB8AC3E}">
        <p14:creationId xmlns:p14="http://schemas.microsoft.com/office/powerpoint/2010/main" val="132979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1000" fill="hold"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700" fill="hold"/>
                                        <p:tgtEl>
                                          <p:spTgt spid="10"/>
                                        </p:tgtEl>
                                        <p:attrNameLst>
                                          <p:attrName>ppt_x</p:attrName>
                                        </p:attrNameLst>
                                      </p:cBhvr>
                                      <p:tavLst>
                                        <p:tav tm="0">
                                          <p:val>
                                            <p:strVal val="1+#ppt_w/2"/>
                                          </p:val>
                                        </p:tav>
                                        <p:tav tm="100000">
                                          <p:val>
                                            <p:strVal val="#ppt_x"/>
                                          </p:val>
                                        </p:tav>
                                      </p:tavLst>
                                    </p:anim>
                                    <p:anim calcmode="lin" valueType="num">
                                      <p:cBhvr additive="base">
                                        <p:cTn id="8" dur="17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41000" fill="hold" grpId="0" nodeType="withEffect">
                                  <p:stCondLst>
                                    <p:cond delay="3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000" fill="hold"/>
                                        <p:tgtEl>
                                          <p:spTgt spid="31"/>
                                        </p:tgtEl>
                                        <p:attrNameLst>
                                          <p:attrName>ppt_x</p:attrName>
                                        </p:attrNameLst>
                                      </p:cBhvr>
                                      <p:tavLst>
                                        <p:tav tm="0">
                                          <p:val>
                                            <p:strVal val="1+#ppt_w/2"/>
                                          </p:val>
                                        </p:tav>
                                        <p:tav tm="100000">
                                          <p:val>
                                            <p:strVal val="#ppt_x"/>
                                          </p:val>
                                        </p:tav>
                                      </p:tavLst>
                                    </p:anim>
                                    <p:anim calcmode="lin" valueType="num">
                                      <p:cBhvr additive="base">
                                        <p:cTn id="12" dur="20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decel="41000" fill="hold" grpId="0" nodeType="withEffect">
                                  <p:stCondLst>
                                    <p:cond delay="7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600" fill="hold"/>
                                        <p:tgtEl>
                                          <p:spTgt spid="30"/>
                                        </p:tgtEl>
                                        <p:attrNameLst>
                                          <p:attrName>ppt_x</p:attrName>
                                        </p:attrNameLst>
                                      </p:cBhvr>
                                      <p:tavLst>
                                        <p:tav tm="0">
                                          <p:val>
                                            <p:strVal val="1+#ppt_w/2"/>
                                          </p:val>
                                        </p:tav>
                                        <p:tav tm="100000">
                                          <p:val>
                                            <p:strVal val="#ppt_x"/>
                                          </p:val>
                                        </p:tav>
                                      </p:tavLst>
                                    </p:anim>
                                    <p:anim calcmode="lin" valueType="num">
                                      <p:cBhvr additive="base">
                                        <p:cTn id="16" dur="16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2" decel="41000" fill="hold"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700" fill="hold"/>
                                        <p:tgtEl>
                                          <p:spTgt spid="15"/>
                                        </p:tgtEl>
                                        <p:attrNameLst>
                                          <p:attrName>ppt_x</p:attrName>
                                        </p:attrNameLst>
                                      </p:cBhvr>
                                      <p:tavLst>
                                        <p:tav tm="0">
                                          <p:val>
                                            <p:strVal val="1+#ppt_w/2"/>
                                          </p:val>
                                        </p:tav>
                                        <p:tav tm="100000">
                                          <p:val>
                                            <p:strVal val="#ppt_x"/>
                                          </p:val>
                                        </p:tav>
                                      </p:tavLst>
                                    </p:anim>
                                    <p:anim calcmode="lin" valueType="num">
                                      <p:cBhvr additive="base">
                                        <p:cTn id="20" dur="17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decel="41000" fill="hold" grpId="0" nodeType="withEffect">
                                  <p:stCondLst>
                                    <p:cond delay="3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2000" fill="hold"/>
                                        <p:tgtEl>
                                          <p:spTgt spid="17"/>
                                        </p:tgtEl>
                                        <p:attrNameLst>
                                          <p:attrName>ppt_x</p:attrName>
                                        </p:attrNameLst>
                                      </p:cBhvr>
                                      <p:tavLst>
                                        <p:tav tm="0">
                                          <p:val>
                                            <p:strVal val="1+#ppt_w/2"/>
                                          </p:val>
                                        </p:tav>
                                        <p:tav tm="100000">
                                          <p:val>
                                            <p:strVal val="#ppt_x"/>
                                          </p:val>
                                        </p:tav>
                                      </p:tavLst>
                                    </p:anim>
                                    <p:anim calcmode="lin" valueType="num">
                                      <p:cBhvr additive="base">
                                        <p:cTn id="24" dur="20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2" decel="41000" fill="hold" grpId="0" nodeType="withEffect">
                                  <p:stCondLst>
                                    <p:cond delay="50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1800" fill="hold"/>
                                        <p:tgtEl>
                                          <p:spTgt spid="48"/>
                                        </p:tgtEl>
                                        <p:attrNameLst>
                                          <p:attrName>ppt_x</p:attrName>
                                        </p:attrNameLst>
                                      </p:cBhvr>
                                      <p:tavLst>
                                        <p:tav tm="0">
                                          <p:val>
                                            <p:strVal val="1+#ppt_w/2"/>
                                          </p:val>
                                        </p:tav>
                                        <p:tav tm="100000">
                                          <p:val>
                                            <p:strVal val="#ppt_x"/>
                                          </p:val>
                                        </p:tav>
                                      </p:tavLst>
                                    </p:anim>
                                    <p:anim calcmode="lin" valueType="num">
                                      <p:cBhvr additive="base">
                                        <p:cTn id="28" dur="1800" fill="hold"/>
                                        <p:tgtEl>
                                          <p:spTgt spid="48"/>
                                        </p:tgtEl>
                                        <p:attrNameLst>
                                          <p:attrName>ppt_y</p:attrName>
                                        </p:attrNameLst>
                                      </p:cBhvr>
                                      <p:tavLst>
                                        <p:tav tm="0">
                                          <p:val>
                                            <p:strVal val="#ppt_y"/>
                                          </p:val>
                                        </p:tav>
                                        <p:tav tm="100000">
                                          <p:val>
                                            <p:strVal val="#ppt_y"/>
                                          </p:val>
                                        </p:tav>
                                      </p:tavLst>
                                    </p:anim>
                                  </p:childTnLst>
                                </p:cTn>
                              </p:par>
                              <p:par>
                                <p:cTn id="29" presetID="2" presetClass="entr" presetSubtype="2" decel="41000" fill="hold" grpId="0" nodeType="withEffect">
                                  <p:stCondLst>
                                    <p:cond delay="3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2000" fill="hold"/>
                                        <p:tgtEl>
                                          <p:spTgt spid="32"/>
                                        </p:tgtEl>
                                        <p:attrNameLst>
                                          <p:attrName>ppt_x</p:attrName>
                                        </p:attrNameLst>
                                      </p:cBhvr>
                                      <p:tavLst>
                                        <p:tav tm="0">
                                          <p:val>
                                            <p:strVal val="1+#ppt_w/2"/>
                                          </p:val>
                                        </p:tav>
                                        <p:tav tm="100000">
                                          <p:val>
                                            <p:strVal val="#ppt_x"/>
                                          </p:val>
                                        </p:tav>
                                      </p:tavLst>
                                    </p:anim>
                                    <p:anim calcmode="lin" valueType="num">
                                      <p:cBhvr additive="base">
                                        <p:cTn id="32" dur="20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decel="41000" fill="hold" grpId="0" nodeType="withEffect">
                                  <p:stCondLst>
                                    <p:cond delay="6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700" fill="hold"/>
                                        <p:tgtEl>
                                          <p:spTgt spid="13"/>
                                        </p:tgtEl>
                                        <p:attrNameLst>
                                          <p:attrName>ppt_x</p:attrName>
                                        </p:attrNameLst>
                                      </p:cBhvr>
                                      <p:tavLst>
                                        <p:tav tm="0">
                                          <p:val>
                                            <p:strVal val="1+#ppt_w/2"/>
                                          </p:val>
                                        </p:tav>
                                        <p:tav tm="100000">
                                          <p:val>
                                            <p:strVal val="#ppt_x"/>
                                          </p:val>
                                        </p:tav>
                                      </p:tavLst>
                                    </p:anim>
                                    <p:anim calcmode="lin" valueType="num">
                                      <p:cBhvr additive="base">
                                        <p:cTn id="36" dur="17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2" decel="41000" fill="hold" grpId="0" nodeType="withEffect">
                                  <p:stCondLst>
                                    <p:cond delay="7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600" fill="hold"/>
                                        <p:tgtEl>
                                          <p:spTgt spid="14"/>
                                        </p:tgtEl>
                                        <p:attrNameLst>
                                          <p:attrName>ppt_x</p:attrName>
                                        </p:attrNameLst>
                                      </p:cBhvr>
                                      <p:tavLst>
                                        <p:tav tm="0">
                                          <p:val>
                                            <p:strVal val="1+#ppt_w/2"/>
                                          </p:val>
                                        </p:tav>
                                        <p:tav tm="100000">
                                          <p:val>
                                            <p:strVal val="#ppt_x"/>
                                          </p:val>
                                        </p:tav>
                                      </p:tavLst>
                                    </p:anim>
                                    <p:anim calcmode="lin" valueType="num">
                                      <p:cBhvr additive="base">
                                        <p:cTn id="40" dur="16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2" decel="41000" fill="hold" grpId="0" nodeType="withEffect">
                                  <p:stCondLst>
                                    <p:cond delay="7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1700" fill="hold"/>
                                        <p:tgtEl>
                                          <p:spTgt spid="16"/>
                                        </p:tgtEl>
                                        <p:attrNameLst>
                                          <p:attrName>ppt_x</p:attrName>
                                        </p:attrNameLst>
                                      </p:cBhvr>
                                      <p:tavLst>
                                        <p:tav tm="0">
                                          <p:val>
                                            <p:strVal val="1+#ppt_w/2"/>
                                          </p:val>
                                        </p:tav>
                                        <p:tav tm="100000">
                                          <p:val>
                                            <p:strVal val="#ppt_x"/>
                                          </p:val>
                                        </p:tav>
                                      </p:tavLst>
                                    </p:anim>
                                    <p:anim calcmode="lin" valueType="num">
                                      <p:cBhvr additive="base">
                                        <p:cTn id="44" dur="1700" fill="hold"/>
                                        <p:tgtEl>
                                          <p:spTgt spid="16"/>
                                        </p:tgtEl>
                                        <p:attrNameLst>
                                          <p:attrName>ppt_y</p:attrName>
                                        </p:attrNameLst>
                                      </p:cBhvr>
                                      <p:tavLst>
                                        <p:tav tm="0">
                                          <p:val>
                                            <p:strVal val="#ppt_y"/>
                                          </p:val>
                                        </p:tav>
                                        <p:tav tm="100000">
                                          <p:val>
                                            <p:strVal val="#ppt_y"/>
                                          </p:val>
                                        </p:tav>
                                      </p:tavLst>
                                    </p:anim>
                                  </p:childTnLst>
                                </p:cTn>
                              </p:par>
                            </p:childTnLst>
                          </p:cTn>
                        </p:par>
                        <p:par>
                          <p:cTn id="45" fill="hold">
                            <p:stCondLst>
                              <p:cond delay="2400"/>
                            </p:stCondLst>
                            <p:childTnLst>
                              <p:par>
                                <p:cTn id="46" presetID="10" presetClass="entr" presetSubtype="0" fill="hold" grpId="0"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nodePh="1">
                                  <p:stCondLst>
                                    <p:cond delay="0"/>
                                  </p:stCondLst>
                                  <p:endCondLst>
                                    <p:cond evt="begin" delay="0">
                                      <p:tn val="49"/>
                                    </p:cond>
                                  </p:end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par>
                          <p:cTn id="52" fill="hold">
                            <p:stCondLst>
                              <p:cond delay="2900"/>
                            </p:stCondLst>
                            <p:childTnLst>
                              <p:par>
                                <p:cTn id="53" presetID="10" presetClass="entr" presetSubtype="0"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7" grpId="0" animBg="1"/>
      <p:bldP spid="31" grpId="0" animBg="1"/>
      <p:bldP spid="30" grpId="0" animBg="1"/>
      <p:bldP spid="13" grpId="0" animBg="1"/>
      <p:bldP spid="3" grpId="0"/>
      <p:bldP spid="4" grpId="0"/>
      <p:bldP spid="5" grpId="0"/>
      <p:bldP spid="32" grpId="0" animBg="1"/>
      <p:bldP spid="4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A606-7AE5-48E2-83A6-971D96C5AB66}"/>
              </a:ext>
            </a:extLst>
          </p:cNvPr>
          <p:cNvSpPr>
            <a:spLocks noGrp="1"/>
          </p:cNvSpPr>
          <p:nvPr>
            <p:ph type="title"/>
          </p:nvPr>
        </p:nvSpPr>
        <p:spPr/>
        <p:txBody>
          <a:bodyPr/>
          <a:lstStyle/>
          <a:p>
            <a:r>
              <a:rPr lang="en-IN" b="1" i="0" dirty="0">
                <a:solidFill>
                  <a:srgbClr val="7030A0"/>
                </a:solidFill>
                <a:effectLst/>
                <a:latin typeface="-apple-system"/>
              </a:rPr>
              <a:t>Is Microsoft Dataverse Secure?</a:t>
            </a:r>
            <a:br>
              <a:rPr lang="en-IN" b="1" i="0" dirty="0">
                <a:solidFill>
                  <a:srgbClr val="13294B"/>
                </a:solidFill>
                <a:effectLst/>
                <a:latin typeface="-apple-system"/>
              </a:rPr>
            </a:br>
            <a:endParaRPr lang="en-IN" dirty="0"/>
          </a:p>
        </p:txBody>
      </p:sp>
      <p:sp>
        <p:nvSpPr>
          <p:cNvPr id="3" name="Content Placeholder 2">
            <a:extLst>
              <a:ext uri="{FF2B5EF4-FFF2-40B4-BE49-F238E27FC236}">
                <a16:creationId xmlns:a16="http://schemas.microsoft.com/office/drawing/2014/main" id="{C4741249-7713-E5BB-3384-5E9F4B21AEE2}"/>
              </a:ext>
            </a:extLst>
          </p:cNvPr>
          <p:cNvSpPr>
            <a:spLocks noGrp="1"/>
          </p:cNvSpPr>
          <p:nvPr>
            <p:ph idx="1"/>
          </p:nvPr>
        </p:nvSpPr>
        <p:spPr/>
        <p:txBody>
          <a:bodyPr>
            <a:normAutofit fontScale="62500" lnSpcReduction="20000"/>
          </a:bodyPr>
          <a:lstStyle/>
          <a:p>
            <a:r>
              <a:rPr lang="en-US" dirty="0"/>
              <a:t>Microsoft Dataverse is a cloud-based, low-code data platform for deploying business logic to data pipelines. Dataverse offers immense scalability with state-of-the-art security and networking features. It provides flexible solutions for data and business-related problems and is designed to be the prime data repository for business-oriented data. A wealth of Microsoft’s solutions like Microsoft Dynamics 365, Power Automate, and Microsoft Azure support connectivity and congenial compliance with Dataverse. </a:t>
            </a:r>
          </a:p>
          <a:p>
            <a:pPr marL="0" indent="0">
              <a:buNone/>
            </a:pPr>
            <a:r>
              <a:rPr lang="en-US" dirty="0"/>
              <a:t>Need for Dataverse</a:t>
            </a:r>
          </a:p>
          <a:p>
            <a:r>
              <a:rPr lang="en-US" dirty="0"/>
              <a:t>Data is the building block of the modern business landscape. All operations ranging from product marketing to development are centered on the contours of data. Data is generated from a wide variety of sources: applications, services, and even SaaS applications. This huge repository of data needs to be collected, segregated, explored, analyzed and visualized to be harnessed for the good of the organization. Different types of data require different storage and analysis media. This means that you cannot analyze or store unstructured data the same way you analyze and store structured data. Consequently, rigorous data infrastructure is needed to harness the different types of data from different sources so that they could be put to use in the business scenario. </a:t>
            </a:r>
          </a:p>
          <a:p>
            <a:endParaRPr lang="en-US" dirty="0"/>
          </a:p>
          <a:p>
            <a:r>
              <a:rPr lang="en-US" dirty="0"/>
              <a:t>Microsoft Dataverse is the one-stop destination for harnessing a broad variety of data being generated across different domains throughout the globe. It provides a flexible, scalable, and secure SaaS platform for thorough data handling. Moreover, its simplistic UI renders it extremely easy to leverage and integrate with other data platforms and solutions like Power. </a:t>
            </a:r>
            <a:endParaRPr lang="en-IN" dirty="0"/>
          </a:p>
        </p:txBody>
      </p:sp>
    </p:spTree>
    <p:extLst>
      <p:ext uri="{BB962C8B-B14F-4D97-AF65-F5344CB8AC3E}">
        <p14:creationId xmlns:p14="http://schemas.microsoft.com/office/powerpoint/2010/main" val="13471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AC80-6405-2605-A761-9F65E2928474}"/>
              </a:ext>
            </a:extLst>
          </p:cNvPr>
          <p:cNvSpPr>
            <a:spLocks noGrp="1"/>
          </p:cNvSpPr>
          <p:nvPr>
            <p:ph type="title"/>
          </p:nvPr>
        </p:nvSpPr>
        <p:spPr/>
        <p:txBody>
          <a:bodyPr/>
          <a:lstStyle/>
          <a:p>
            <a:r>
              <a:rPr lang="en-US" dirty="0">
                <a:solidFill>
                  <a:srgbClr val="7030A0"/>
                </a:solidFill>
              </a:rPr>
              <a:t>Why Use Dataverse?</a:t>
            </a:r>
            <a:br>
              <a:rPr lang="en-US" dirty="0"/>
            </a:br>
            <a:endParaRPr lang="en-IN" dirty="0"/>
          </a:p>
        </p:txBody>
      </p:sp>
      <p:sp>
        <p:nvSpPr>
          <p:cNvPr id="3" name="Content Placeholder 2">
            <a:extLst>
              <a:ext uri="{FF2B5EF4-FFF2-40B4-BE49-F238E27FC236}">
                <a16:creationId xmlns:a16="http://schemas.microsoft.com/office/drawing/2014/main" id="{8EB99EA4-A940-53DF-71A1-C5FABCE198B0}"/>
              </a:ext>
            </a:extLst>
          </p:cNvPr>
          <p:cNvSpPr>
            <a:spLocks noGrp="1"/>
          </p:cNvSpPr>
          <p:nvPr>
            <p:ph idx="1"/>
          </p:nvPr>
        </p:nvSpPr>
        <p:spPr/>
        <p:txBody>
          <a:bodyPr>
            <a:normAutofit fontScale="62500" lnSpcReduction="20000"/>
          </a:bodyPr>
          <a:lstStyle/>
          <a:p>
            <a:pPr marL="0" indent="0">
              <a:buNone/>
            </a:pPr>
            <a:r>
              <a:rPr lang="en-US" b="1" dirty="0"/>
              <a:t>All data types supported</a:t>
            </a:r>
          </a:p>
          <a:p>
            <a:r>
              <a:rPr lang="en-US" dirty="0"/>
              <a:t>Microsoft Dataverse supports all kinds of data, from files, images, blobs to relational databases and data lakes. Dataverse comes with a pile of enterprise-ready services like table automation, and multi-platform integration that facilitate its purpose. </a:t>
            </a:r>
          </a:p>
          <a:p>
            <a:pPr marL="0" indent="0">
              <a:buNone/>
            </a:pPr>
            <a:r>
              <a:rPr lang="en-US" b="1" dirty="0"/>
              <a:t>App Integration</a:t>
            </a:r>
          </a:p>
          <a:p>
            <a:r>
              <a:rPr lang="en-US" dirty="0"/>
              <a:t>Dataverse is often integrated with other Microsoft technologies like Power Apps for workflow automation. This is extremely useful if the data collected and analyzed in Dataverse shall be used to drive certain enterprise pipelines. Dataverse is already integrated with prominent Microsoft solutions like Dynamics 365, MS Excel, Power BI, Azure Data Factory, etc. However, it also provides a REST API, developer SDK, and a bot-based app alternative for increased functionality.</a:t>
            </a:r>
          </a:p>
          <a:p>
            <a:pPr marL="0" indent="0">
              <a:buNone/>
            </a:pPr>
            <a:r>
              <a:rPr lang="en-US" b="1" dirty="0"/>
              <a:t>Security and Compliance</a:t>
            </a:r>
          </a:p>
          <a:p>
            <a:r>
              <a:rPr lang="en-US" dirty="0"/>
              <a:t>Microsoft Dataverse is built on Azure and leverages Azure’s authentication and security features like Active Directory for encryption and authenticated access. It divides data access on the basis of two models: manager and position. The security features also permit row-level and column-level sharing. </a:t>
            </a:r>
          </a:p>
          <a:p>
            <a:r>
              <a:rPr lang="en-US" dirty="0"/>
              <a:t>Microsoft Dataverse is a trusted SaaS data platform. All the concerned data adheres to regulatory compliances and is validated by audits and certifications. </a:t>
            </a:r>
            <a:endParaRPr lang="en-IN" dirty="0"/>
          </a:p>
        </p:txBody>
      </p:sp>
    </p:spTree>
    <p:extLst>
      <p:ext uri="{BB962C8B-B14F-4D97-AF65-F5344CB8AC3E}">
        <p14:creationId xmlns:p14="http://schemas.microsoft.com/office/powerpoint/2010/main" val="2198559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D2CF-85ED-B1CD-A7BB-4BB1195E768E}"/>
              </a:ext>
            </a:extLst>
          </p:cNvPr>
          <p:cNvSpPr>
            <a:spLocks noGrp="1"/>
          </p:cNvSpPr>
          <p:nvPr>
            <p:ph type="title"/>
          </p:nvPr>
        </p:nvSpPr>
        <p:spPr/>
        <p:txBody>
          <a:bodyPr>
            <a:normAutofit fontScale="90000"/>
          </a:bodyPr>
          <a:lstStyle/>
          <a:p>
            <a:r>
              <a:rPr lang="en-US" sz="6700" dirty="0">
                <a:solidFill>
                  <a:srgbClr val="7030A0"/>
                </a:solidFill>
              </a:rPr>
              <a:t>Dataverse Databases</a:t>
            </a:r>
            <a:br>
              <a:rPr lang="en-US" dirty="0"/>
            </a:br>
            <a:endParaRPr lang="en-IN" dirty="0"/>
          </a:p>
        </p:txBody>
      </p:sp>
      <p:sp>
        <p:nvSpPr>
          <p:cNvPr id="3" name="Content Placeholder 2">
            <a:extLst>
              <a:ext uri="{FF2B5EF4-FFF2-40B4-BE49-F238E27FC236}">
                <a16:creationId xmlns:a16="http://schemas.microsoft.com/office/drawing/2014/main" id="{63D77E46-838E-B5C4-9507-7EC5C1BA256B}"/>
              </a:ext>
            </a:extLst>
          </p:cNvPr>
          <p:cNvSpPr>
            <a:spLocks noGrp="1"/>
          </p:cNvSpPr>
          <p:nvPr>
            <p:ph idx="1"/>
          </p:nvPr>
        </p:nvSpPr>
        <p:spPr/>
        <p:txBody>
          <a:bodyPr>
            <a:normAutofit fontScale="62500" lnSpcReduction="20000"/>
          </a:bodyPr>
          <a:lstStyle/>
          <a:p>
            <a:r>
              <a:rPr lang="en-US" dirty="0"/>
              <a:t>Dataverse is known for creating standardized databases which further contain tables. A Dataverse database is a cloud-based unit instance that stores data in standardized structures called tables. A table is a collection of multiple rows containing both standard and custom data. Logical columns help in handling specific aspects of the data in the rows. Multiple database instances can be created in Dataverse to store business data. Tables are extendable and customizable to adhere to business needs. These integrated business solutions can be shared with multiple partner organizations for collaborative data analysis. </a:t>
            </a:r>
          </a:p>
          <a:p>
            <a:r>
              <a:rPr lang="en-US" dirty="0"/>
              <a:t>Dataverse databases can support complicated data models. Tables can hold millions of items, and storage in each instance of a Microsoft Dataverse database can be extended to about 4 TBs of data, per instance(1TB=1024GB). The amount of data that is available in an instance of Dataverse is based upon the number and types of licenses the data-handlers have been issued with. Data storage is mutually pooled by all the license holders and can be shared. However, in case of an outage, additional resources could be purchased accordingly. </a:t>
            </a:r>
          </a:p>
          <a:p>
            <a:endParaRPr lang="en-US" dirty="0"/>
          </a:p>
          <a:p>
            <a:r>
              <a:rPr lang="en-US" dirty="0"/>
              <a:t>There are two main categories of tables.</a:t>
            </a:r>
          </a:p>
          <a:p>
            <a:r>
              <a:rPr lang="en-US" dirty="0"/>
              <a:t>1. Standard- Standard tables have a pre-defined layout and structure. They are created for every instance of Dataverse databases. More columns could be added to any standard table, but columns could be deleted only from custom tables.</a:t>
            </a:r>
          </a:p>
          <a:p>
            <a:r>
              <a:rPr lang="en-US" dirty="0"/>
              <a:t>2. Complex– Complex tables have complex workflows and pipelines, and intricate server-side business logic. </a:t>
            </a:r>
            <a:endParaRPr lang="en-IN" dirty="0"/>
          </a:p>
        </p:txBody>
      </p:sp>
    </p:spTree>
    <p:extLst>
      <p:ext uri="{BB962C8B-B14F-4D97-AF65-F5344CB8AC3E}">
        <p14:creationId xmlns:p14="http://schemas.microsoft.com/office/powerpoint/2010/main" val="408660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4E765-BCF5-93E9-C18E-33C7BB1CFE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8C8D44-4C7C-6571-8E2B-B75724B2E51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0D59032-D27D-C1D0-8C1B-89EC283A276C}"/>
              </a:ext>
            </a:extLst>
          </p:cNvPr>
          <p:cNvPicPr>
            <a:picLocks noChangeAspect="1"/>
          </p:cNvPicPr>
          <p:nvPr/>
        </p:nvPicPr>
        <p:blipFill>
          <a:blip r:embed="rId2"/>
          <a:stretch>
            <a:fillRect/>
          </a:stretch>
        </p:blipFill>
        <p:spPr>
          <a:xfrm>
            <a:off x="571500" y="523081"/>
            <a:ext cx="10913005" cy="5811838"/>
          </a:xfrm>
          <a:prstGeom prst="rect">
            <a:avLst/>
          </a:prstGeom>
          <a:ln/>
        </p:spPr>
        <p:style>
          <a:lnRef idx="2">
            <a:schemeClr val="dk1">
              <a:shade val="15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2274728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0D948-A7AB-476A-1991-EF3D3C63F612}"/>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2B6A2F96-AF0F-0FEA-F811-6F63EB1F05D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07238" y="177690"/>
            <a:ext cx="11777523" cy="6502619"/>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shade val="15000"/>
            </a:schemeClr>
          </a:lnRef>
          <a:fillRef idx="1">
            <a:schemeClr val="dk1"/>
          </a:fillRef>
          <a:effectRef idx="0">
            <a:schemeClr val="dk1"/>
          </a:effectRef>
          <a:fontRef idx="minor">
            <a:schemeClr val="lt1"/>
          </a:fontRef>
        </p:style>
      </p:pic>
      <p:sp>
        <p:nvSpPr>
          <p:cNvPr id="9" name="Content Placeholder 8">
            <a:extLst>
              <a:ext uri="{FF2B5EF4-FFF2-40B4-BE49-F238E27FC236}">
                <a16:creationId xmlns:a16="http://schemas.microsoft.com/office/drawing/2014/main" id="{F39BA979-C21C-3778-3C4C-0E9B0F913805}"/>
              </a:ext>
            </a:extLst>
          </p:cNvPr>
          <p:cNvSpPr>
            <a:spLocks noGrp="1"/>
          </p:cNvSpPr>
          <p:nvPr>
            <p:ph idx="1"/>
          </p:nvPr>
        </p:nvSpPr>
        <p:spPr/>
        <p:txBody>
          <a:bodyPr/>
          <a:lstStyle/>
          <a:p>
            <a:endParaRPr lang="en-IN"/>
          </a:p>
        </p:txBody>
      </p:sp>
      <p:sp>
        <p:nvSpPr>
          <p:cNvPr id="10" name="Rectangle 9">
            <a:extLst>
              <a:ext uri="{FF2B5EF4-FFF2-40B4-BE49-F238E27FC236}">
                <a16:creationId xmlns:a16="http://schemas.microsoft.com/office/drawing/2014/main" id="{EAAAAB42-089D-E708-F94E-B100A3387827}"/>
              </a:ext>
            </a:extLst>
          </p:cNvPr>
          <p:cNvSpPr/>
          <p:nvPr/>
        </p:nvSpPr>
        <p:spPr>
          <a:xfrm>
            <a:off x="207238" y="6112724"/>
            <a:ext cx="2735987" cy="567585"/>
          </a:xfrm>
          <a:prstGeom prst="rect">
            <a:avLst/>
          </a:prstGeom>
          <a:solidFill>
            <a:schemeClr val="bg1"/>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a:t>Columns in Detail</a:t>
            </a:r>
          </a:p>
        </p:txBody>
      </p:sp>
    </p:spTree>
    <p:extLst>
      <p:ext uri="{BB962C8B-B14F-4D97-AF65-F5344CB8AC3E}">
        <p14:creationId xmlns:p14="http://schemas.microsoft.com/office/powerpoint/2010/main" val="1932546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C468-7B98-595C-7D93-449E95F81D2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6B5DFCA-3615-081F-F402-7BE935629FC1}"/>
              </a:ext>
            </a:extLst>
          </p:cNvPr>
          <p:cNvPicPr>
            <a:picLocks noGrp="1" noChangeAspect="1"/>
          </p:cNvPicPr>
          <p:nvPr>
            <p:ph idx="1"/>
          </p:nvPr>
        </p:nvPicPr>
        <p:blipFill>
          <a:blip r:embed="rId2"/>
          <a:stretch>
            <a:fillRect/>
          </a:stretch>
        </p:blipFill>
        <p:spPr>
          <a:xfrm>
            <a:off x="371475" y="365123"/>
            <a:ext cx="11284330" cy="6350001"/>
          </a:xfrm>
          <a:prstGeom prst="rect">
            <a:avLst/>
          </a:prstGeom>
        </p:spPr>
      </p:pic>
      <p:sp>
        <p:nvSpPr>
          <p:cNvPr id="5" name="Rectangle 4">
            <a:extLst>
              <a:ext uri="{FF2B5EF4-FFF2-40B4-BE49-F238E27FC236}">
                <a16:creationId xmlns:a16="http://schemas.microsoft.com/office/drawing/2014/main" id="{5097E0A5-9FAA-7E77-5FC8-C4A5832BCC4C}"/>
              </a:ext>
            </a:extLst>
          </p:cNvPr>
          <p:cNvSpPr/>
          <p:nvPr/>
        </p:nvSpPr>
        <p:spPr>
          <a:xfrm>
            <a:off x="10001251" y="999331"/>
            <a:ext cx="541244" cy="175986"/>
          </a:xfrm>
          <a:prstGeom prst="rect">
            <a:avLst/>
          </a:prstGeom>
          <a:solidFill>
            <a:srgbClr val="7C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Content Placeholder 5">
            <a:extLst>
              <a:ext uri="{FF2B5EF4-FFF2-40B4-BE49-F238E27FC236}">
                <a16:creationId xmlns:a16="http://schemas.microsoft.com/office/drawing/2014/main" id="{0F8A9B17-D5E1-C1DF-A20A-FE357C487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51" y="770220"/>
            <a:ext cx="619125" cy="515371"/>
          </a:xfrm>
          <a:prstGeom prst="rect">
            <a:avLst/>
          </a:prstGeom>
        </p:spPr>
      </p:pic>
    </p:spTree>
    <p:extLst>
      <p:ext uri="{BB962C8B-B14F-4D97-AF65-F5344CB8AC3E}">
        <p14:creationId xmlns:p14="http://schemas.microsoft.com/office/powerpoint/2010/main" val="3522316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B7B5-9F7F-ADE7-F3A7-12F9AA92C264}"/>
              </a:ext>
            </a:extLst>
          </p:cNvPr>
          <p:cNvSpPr>
            <a:spLocks noGrp="1"/>
          </p:cNvSpPr>
          <p:nvPr>
            <p:ph type="title"/>
          </p:nvPr>
        </p:nvSpPr>
        <p:spPr/>
        <p:txBody>
          <a:bodyPr>
            <a:normAutofit fontScale="90000"/>
          </a:bodyPr>
          <a:lstStyle/>
          <a:p>
            <a:r>
              <a:rPr lang="en-US" sz="6000" dirty="0">
                <a:solidFill>
                  <a:srgbClr val="7030A0"/>
                </a:solidFill>
              </a:rPr>
              <a:t>Features of Dataverse</a:t>
            </a:r>
            <a:br>
              <a:rPr lang="en-US" dirty="0"/>
            </a:br>
            <a:endParaRPr lang="en-IN" dirty="0"/>
          </a:p>
        </p:txBody>
      </p:sp>
      <p:sp>
        <p:nvSpPr>
          <p:cNvPr id="3" name="Content Placeholder 2">
            <a:extLst>
              <a:ext uri="{FF2B5EF4-FFF2-40B4-BE49-F238E27FC236}">
                <a16:creationId xmlns:a16="http://schemas.microsoft.com/office/drawing/2014/main" id="{248A5D02-F296-DC70-7DAA-BF30F6203E12}"/>
              </a:ext>
            </a:extLst>
          </p:cNvPr>
          <p:cNvSpPr>
            <a:spLocks noGrp="1"/>
          </p:cNvSpPr>
          <p:nvPr>
            <p:ph idx="1"/>
          </p:nvPr>
        </p:nvSpPr>
        <p:spPr/>
        <p:txBody>
          <a:bodyPr/>
          <a:lstStyle/>
          <a:p>
            <a:pPr marL="0" indent="0">
              <a:buNone/>
            </a:pPr>
            <a:r>
              <a:rPr lang="en-US" dirty="0"/>
              <a:t>1) Security</a:t>
            </a:r>
          </a:p>
          <a:p>
            <a:r>
              <a:rPr lang="en-US" dirty="0"/>
              <a:t>Dataverse uses Microsoft Azure’s Active Directory(AD) to ensure authenticated access and regulates data security by imposing multi-factor authentication(MFA). Azure AD allows for authentication down to the minutest blocks of the instance (rows and columns) to ensure purely authentic access to data. Auditing capabilities are also provided by Microsoft Dataverse.</a:t>
            </a:r>
            <a:endParaRPr lang="en-IN" dirty="0"/>
          </a:p>
        </p:txBody>
      </p:sp>
    </p:spTree>
    <p:extLst>
      <p:ext uri="{BB962C8B-B14F-4D97-AF65-F5344CB8AC3E}">
        <p14:creationId xmlns:p14="http://schemas.microsoft.com/office/powerpoint/2010/main" val="219779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8794F6-655C-42CB-D187-E3AC623568E9}"/>
              </a:ext>
            </a:extLst>
          </p:cNvPr>
          <p:cNvSpPr>
            <a:spLocks noGrp="1"/>
          </p:cNvSpPr>
          <p:nvPr>
            <p:ph idx="1"/>
          </p:nvPr>
        </p:nvSpPr>
        <p:spPr>
          <a:xfrm>
            <a:off x="838200" y="1382565"/>
            <a:ext cx="10515600" cy="4351338"/>
          </a:xfrm>
        </p:spPr>
        <p:txBody>
          <a:bodyPr/>
          <a:lstStyle/>
          <a:p>
            <a:pPr marL="0" indent="0">
              <a:buNone/>
            </a:pPr>
            <a:r>
              <a:rPr lang="en-US" dirty="0"/>
              <a:t>2) Logic</a:t>
            </a:r>
          </a:p>
          <a:p>
            <a:r>
              <a:rPr lang="en-US" dirty="0"/>
              <a:t>Dataverse allows consumers to integrate logical inputs to their business data for directional processing. These logical rules are consistent for every purpose, ranging from redundancy detection to workflow automation.</a:t>
            </a:r>
          </a:p>
          <a:p>
            <a:pPr marL="0" indent="0">
              <a:buNone/>
            </a:pPr>
            <a:r>
              <a:rPr lang="en-US" dirty="0"/>
              <a:t>3)  Data</a:t>
            </a:r>
          </a:p>
          <a:p>
            <a:r>
              <a:rPr lang="en-US" dirty="0"/>
              <a:t>Dataverse is a platform that offers optimum data flexibility and scalability to model to validate business data. This allows data maximum portability and flexibility. In simpler words, this means that it can be modeled as per the wishes of the user.</a:t>
            </a:r>
            <a:endParaRPr lang="en-IN" dirty="0"/>
          </a:p>
          <a:p>
            <a:endParaRPr lang="en-IN" dirty="0"/>
          </a:p>
        </p:txBody>
      </p:sp>
    </p:spTree>
    <p:extLst>
      <p:ext uri="{BB962C8B-B14F-4D97-AF65-F5344CB8AC3E}">
        <p14:creationId xmlns:p14="http://schemas.microsoft.com/office/powerpoint/2010/main" val="337461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82439-EF88-DBE8-F6D8-F5663E9B46AB}"/>
              </a:ext>
            </a:extLst>
          </p:cNvPr>
          <p:cNvSpPr>
            <a:spLocks noGrp="1"/>
          </p:cNvSpPr>
          <p:nvPr>
            <p:ph idx="1"/>
          </p:nvPr>
        </p:nvSpPr>
        <p:spPr>
          <a:xfrm>
            <a:off x="659091" y="1253331"/>
            <a:ext cx="10515600" cy="4351338"/>
          </a:xfrm>
        </p:spPr>
        <p:txBody>
          <a:bodyPr>
            <a:normAutofit lnSpcReduction="10000"/>
          </a:bodyPr>
          <a:lstStyle/>
          <a:p>
            <a:pPr marL="0" indent="0">
              <a:buNone/>
            </a:pPr>
            <a:r>
              <a:rPr lang="en-US" dirty="0"/>
              <a:t>4) Storage</a:t>
            </a:r>
          </a:p>
          <a:p>
            <a:r>
              <a:rPr lang="en-US" dirty="0"/>
              <a:t>Dataverse provides Azure’s fully-scalable storage facilities to the clients. This means that storage is fully-managed from the cloud end and users don’t need to be concerned about outages. Azure’s in-built services help moderate the cloud-spend to provide customized services.</a:t>
            </a:r>
          </a:p>
          <a:p>
            <a:pPr marL="0" indent="0">
              <a:buNone/>
            </a:pPr>
            <a:r>
              <a:rPr lang="en-US" dirty="0"/>
              <a:t>5) Integration</a:t>
            </a:r>
          </a:p>
          <a:p>
            <a:r>
              <a:rPr lang="en-US" dirty="0"/>
              <a:t>Dataverse ensures interconnectivity with multiple interdisciplinary services that would help improve the quality of data and enable resilient data handling and management. APIs, </a:t>
            </a:r>
            <a:r>
              <a:rPr lang="en-US" dirty="0" err="1"/>
              <a:t>eventing</a:t>
            </a:r>
            <a:r>
              <a:rPr lang="en-US" dirty="0"/>
              <a:t>, and web-hooks help support business data.</a:t>
            </a:r>
            <a:endParaRPr lang="en-IN" dirty="0"/>
          </a:p>
        </p:txBody>
      </p:sp>
    </p:spTree>
    <p:extLst>
      <p:ext uri="{BB962C8B-B14F-4D97-AF65-F5344CB8AC3E}">
        <p14:creationId xmlns:p14="http://schemas.microsoft.com/office/powerpoint/2010/main" val="3529264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51B0E-5030-2DEC-958E-96E03F3CE0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541F5E-D4AB-E8B2-04EA-1F5DC4C71F7A}"/>
              </a:ext>
            </a:extLst>
          </p:cNvPr>
          <p:cNvSpPr>
            <a:spLocks noGrp="1"/>
          </p:cNvSpPr>
          <p:nvPr>
            <p:ph idx="1"/>
          </p:nvPr>
        </p:nvSpPr>
        <p:spPr/>
        <p:txBody>
          <a:bodyPr/>
          <a:lstStyle/>
          <a:p>
            <a:endParaRPr lang="en-IN"/>
          </a:p>
        </p:txBody>
      </p:sp>
      <p:pic>
        <p:nvPicPr>
          <p:cNvPr id="4098" name="Picture 2">
            <a:extLst>
              <a:ext uri="{FF2B5EF4-FFF2-40B4-BE49-F238E27FC236}">
                <a16:creationId xmlns:a16="http://schemas.microsoft.com/office/drawing/2014/main" id="{A76D6B53-E05B-FDCB-E08C-02EC6B775AD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134173"/>
            <a:ext cx="12192000" cy="6992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17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012D05-DE68-BF48-B036-B3B1DCE4A77D}"/>
              </a:ext>
            </a:extLst>
          </p:cNvPr>
          <p:cNvSpPr>
            <a:spLocks noGrp="1"/>
          </p:cNvSpPr>
          <p:nvPr>
            <p:ph type="title"/>
          </p:nvPr>
        </p:nvSpPr>
        <p:spPr>
          <a:xfrm>
            <a:off x="228600" y="217487"/>
            <a:ext cx="10515600" cy="1325563"/>
          </a:xfrm>
        </p:spPr>
        <p:txBody>
          <a:bodyPr/>
          <a:lstStyle/>
          <a:p>
            <a:r>
              <a:rPr lang="en-IN" dirty="0">
                <a:solidFill>
                  <a:srgbClr val="7030A0"/>
                </a:solidFill>
              </a:rPr>
              <a:t>Thoughts</a:t>
            </a:r>
          </a:p>
        </p:txBody>
      </p:sp>
      <p:sp>
        <p:nvSpPr>
          <p:cNvPr id="3" name="Content Placeholder 2">
            <a:extLst>
              <a:ext uri="{FF2B5EF4-FFF2-40B4-BE49-F238E27FC236}">
                <a16:creationId xmlns:a16="http://schemas.microsoft.com/office/drawing/2014/main" id="{A0784C70-B8EB-83F0-F00D-64F92600D6FD}"/>
              </a:ext>
            </a:extLst>
          </p:cNvPr>
          <p:cNvSpPr>
            <a:spLocks noGrp="1"/>
          </p:cNvSpPr>
          <p:nvPr>
            <p:ph idx="4294967295"/>
          </p:nvPr>
        </p:nvSpPr>
        <p:spPr>
          <a:xfrm>
            <a:off x="142875" y="1543050"/>
            <a:ext cx="12115799" cy="5314950"/>
          </a:xfrm>
        </p:spPr>
        <p:txBody>
          <a:bodyPr>
            <a:normAutofit fontScale="92500"/>
          </a:bodyPr>
          <a:lstStyle/>
          <a:p>
            <a:pPr marL="0" indent="0">
              <a:buNone/>
            </a:pPr>
            <a:r>
              <a:rPr lang="en-US" dirty="0"/>
              <a:t>Data. It’s such a small word, but it’s literally at the heart of everything we do. It doesn’t matter if you’re a small business or a large enterprise; you need reliable data to do what you do.</a:t>
            </a:r>
          </a:p>
          <a:p>
            <a:pPr marL="0" indent="0">
              <a:buNone/>
            </a:pPr>
            <a:endParaRPr lang="en-US" dirty="0"/>
          </a:p>
          <a:p>
            <a:pPr marL="0" indent="0">
              <a:buNone/>
            </a:pPr>
            <a:r>
              <a:rPr lang="en-US" dirty="0"/>
              <a:t>More important than just “having” data is the ability to use it and capture it securely and quickly. Then you must be able to analyze it in real-time to inform better data-driven business decisions. Unfortunately, that’s where most organizations today fall flat. It’s, then, no surprise that 55% of data collected by companies is never put to good use.</a:t>
            </a:r>
          </a:p>
          <a:p>
            <a:pPr marL="0" indent="0">
              <a:buNone/>
            </a:pPr>
            <a:endParaRPr lang="en-US" dirty="0"/>
          </a:p>
          <a:p>
            <a:pPr marL="0" indent="0">
              <a:buNone/>
            </a:pPr>
            <a:r>
              <a:rPr lang="en-US" dirty="0"/>
              <a:t>Thankfully, Microsoft Dataverse exists for that very purpose-to help organizations utilize data in the best way possible. So, what is Microsoft Dataverse, and is all the hype it’s been getting of late worth it? Read on to get the answer to that question and a lot more.</a:t>
            </a:r>
            <a:endParaRPr lang="en-IN" dirty="0"/>
          </a:p>
        </p:txBody>
      </p:sp>
    </p:spTree>
    <p:extLst>
      <p:ext uri="{BB962C8B-B14F-4D97-AF65-F5344CB8AC3E}">
        <p14:creationId xmlns:p14="http://schemas.microsoft.com/office/powerpoint/2010/main" val="1519500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C766-EF30-A8FF-33A4-902C282A167C}"/>
              </a:ext>
            </a:extLst>
          </p:cNvPr>
          <p:cNvSpPr>
            <a:spLocks noGrp="1"/>
          </p:cNvSpPr>
          <p:nvPr>
            <p:ph type="title"/>
          </p:nvPr>
        </p:nvSpPr>
        <p:spPr/>
        <p:txBody>
          <a:bodyPr>
            <a:normAutofit fontScale="90000"/>
          </a:bodyPr>
          <a:lstStyle/>
          <a:p>
            <a:r>
              <a:rPr lang="en-US" sz="6000" dirty="0">
                <a:solidFill>
                  <a:srgbClr val="7030A0"/>
                </a:solidFill>
              </a:rPr>
              <a:t>Relationships in Dataverse</a:t>
            </a:r>
            <a:br>
              <a:rPr lang="en-US" dirty="0"/>
            </a:br>
            <a:endParaRPr lang="en-IN" dirty="0"/>
          </a:p>
        </p:txBody>
      </p:sp>
      <p:sp>
        <p:nvSpPr>
          <p:cNvPr id="3" name="Content Placeholder 2">
            <a:extLst>
              <a:ext uri="{FF2B5EF4-FFF2-40B4-BE49-F238E27FC236}">
                <a16:creationId xmlns:a16="http://schemas.microsoft.com/office/drawing/2014/main" id="{827B77E6-E426-D038-364B-303C3EB24823}"/>
              </a:ext>
            </a:extLst>
          </p:cNvPr>
          <p:cNvSpPr>
            <a:spLocks noGrp="1"/>
          </p:cNvSpPr>
          <p:nvPr>
            <p:ph idx="1"/>
          </p:nvPr>
        </p:nvSpPr>
        <p:spPr/>
        <p:txBody>
          <a:bodyPr>
            <a:normAutofit fontScale="70000" lnSpcReduction="20000"/>
          </a:bodyPr>
          <a:lstStyle/>
          <a:p>
            <a:r>
              <a:rPr lang="en-US" dirty="0"/>
              <a:t>A relationship could be established between multiple tables containing related information to improve the functionality of the solution while boosting its performance at the same time. Multiple tables could be created by splitting a larger table to simplify the workflow by discarding redundant or missing data automatically. Splitting also makes data easy to report and visualize.</a:t>
            </a:r>
          </a:p>
          <a:p>
            <a:r>
              <a:rPr lang="en-US" dirty="0"/>
              <a:t>There are two main types of relationships.</a:t>
            </a:r>
          </a:p>
          <a:p>
            <a:r>
              <a:rPr lang="en-US" dirty="0"/>
              <a:t>1</a:t>
            </a:r>
            <a:r>
              <a:rPr lang="en-US" b="1" dirty="0"/>
              <a:t>. One-to-Many Relationships</a:t>
            </a:r>
            <a:r>
              <a:rPr lang="en-US" dirty="0"/>
              <a:t>: A one-to-many relationship refers to the parent-child cardinality between two tables. Let us take an example of 2 tables, A and B. In our example, an element of A may have connections with many elements of B. However, a given element of B is linked to only one element of A. A can be considered to be a parent table and B can be the child table. This would imply that while A can have multiple children, B can have only one biological father/mother. </a:t>
            </a:r>
          </a:p>
          <a:p>
            <a:endParaRPr lang="en-US" dirty="0"/>
          </a:p>
          <a:p>
            <a:r>
              <a:rPr lang="en-US" dirty="0"/>
              <a:t>2. </a:t>
            </a:r>
            <a:r>
              <a:rPr lang="en-US" b="1" dirty="0"/>
              <a:t>Many-to-Many Relationships</a:t>
            </a:r>
            <a:r>
              <a:rPr lang="en-US" dirty="0"/>
              <a:t>: This cardinality can be established between two tables A and B, wherein multiple elements of A can be connected with multiple elements of B, and vice-versa. A valid example of this could be the relationship between customers and the products purchased. One customer could purchase multiple products and one class of products ( for </a:t>
            </a:r>
            <a:r>
              <a:rPr lang="en-US" dirty="0" err="1"/>
              <a:t>eg</a:t>
            </a:r>
            <a:r>
              <a:rPr lang="en-US" dirty="0"/>
              <a:t>: </a:t>
            </a:r>
            <a:r>
              <a:rPr lang="en-US" dirty="0" err="1"/>
              <a:t>Twarita</a:t>
            </a:r>
            <a:r>
              <a:rPr lang="en-US" dirty="0"/>
              <a:t> Tech Data Analytics course) could be purchased by multiple customers. </a:t>
            </a:r>
            <a:endParaRPr lang="en-IN" dirty="0"/>
          </a:p>
        </p:txBody>
      </p:sp>
    </p:spTree>
    <p:extLst>
      <p:ext uri="{BB962C8B-B14F-4D97-AF65-F5344CB8AC3E}">
        <p14:creationId xmlns:p14="http://schemas.microsoft.com/office/powerpoint/2010/main" val="273426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26F3-050D-ED6A-E621-B59D7994D56E}"/>
              </a:ext>
            </a:extLst>
          </p:cNvPr>
          <p:cNvSpPr>
            <a:spLocks noGrp="1"/>
          </p:cNvSpPr>
          <p:nvPr>
            <p:ph type="title"/>
          </p:nvPr>
        </p:nvSpPr>
        <p:spPr>
          <a:xfrm>
            <a:off x="304800" y="1235857"/>
            <a:ext cx="10515600" cy="1325563"/>
          </a:xfrm>
        </p:spPr>
        <p:txBody>
          <a:bodyPr>
            <a:noAutofit/>
          </a:bodyPr>
          <a:lstStyle/>
          <a:p>
            <a:r>
              <a:rPr lang="en-US" sz="4800" dirty="0">
                <a:solidFill>
                  <a:srgbClr val="7030A0"/>
                </a:solidFill>
              </a:rPr>
              <a:t>Environments in </a:t>
            </a:r>
            <a:br>
              <a:rPr lang="en-US" sz="4800" dirty="0">
                <a:solidFill>
                  <a:srgbClr val="7030A0"/>
                </a:solidFill>
              </a:rPr>
            </a:br>
            <a:r>
              <a:rPr lang="en-US" sz="4800" dirty="0">
                <a:solidFill>
                  <a:srgbClr val="7030A0"/>
                </a:solidFill>
              </a:rPr>
              <a:t>Dataverse</a:t>
            </a:r>
            <a:br>
              <a:rPr lang="en-US" sz="4800" dirty="0"/>
            </a:br>
            <a:endParaRPr lang="en-IN" sz="4800" dirty="0"/>
          </a:p>
        </p:txBody>
      </p:sp>
      <p:sp>
        <p:nvSpPr>
          <p:cNvPr id="3" name="Content Placeholder 2">
            <a:extLst>
              <a:ext uri="{FF2B5EF4-FFF2-40B4-BE49-F238E27FC236}">
                <a16:creationId xmlns:a16="http://schemas.microsoft.com/office/drawing/2014/main" id="{7CB080D0-146F-DE70-1C34-511CC7C7162F}"/>
              </a:ext>
            </a:extLst>
          </p:cNvPr>
          <p:cNvSpPr>
            <a:spLocks noGrp="1"/>
          </p:cNvSpPr>
          <p:nvPr>
            <p:ph idx="1"/>
          </p:nvPr>
        </p:nvSpPr>
        <p:spPr>
          <a:xfrm>
            <a:off x="0" y="2561420"/>
            <a:ext cx="10515600" cy="4351338"/>
          </a:xfrm>
        </p:spPr>
        <p:txBody>
          <a:bodyPr>
            <a:normAutofit fontScale="85000" lnSpcReduction="10000"/>
          </a:bodyPr>
          <a:lstStyle/>
          <a:p>
            <a:endParaRPr lang="en-US" dirty="0"/>
          </a:p>
          <a:p>
            <a:endParaRPr lang="en-US" dirty="0"/>
          </a:p>
          <a:p>
            <a:r>
              <a:rPr lang="en-US" dirty="0"/>
              <a:t>An environment is a virtual space set up by Microsoft Dataverse to store, manage, and share business data particularly integrated with the Power Platform. One Dataverse database could be provisioned per environment. The environment manages access, storage, and security associated with that database.</a:t>
            </a:r>
          </a:p>
          <a:p>
            <a:endParaRPr lang="en-US" dirty="0"/>
          </a:p>
          <a:p>
            <a:r>
              <a:rPr lang="en-US" dirty="0"/>
              <a:t>It is important to note that these resources could be only be configured and utilized within the given environment by authenticated users. Environments are bound to geographical locations and databases are created in the data-centers corresponding to those geographical locations. More than one environment could be created for separate workflows like development, testing, and production. </a:t>
            </a:r>
            <a:endParaRPr lang="en-IN" dirty="0"/>
          </a:p>
        </p:txBody>
      </p:sp>
      <p:pic>
        <p:nvPicPr>
          <p:cNvPr id="5" name="Picture 4">
            <a:extLst>
              <a:ext uri="{FF2B5EF4-FFF2-40B4-BE49-F238E27FC236}">
                <a16:creationId xmlns:a16="http://schemas.microsoft.com/office/drawing/2014/main" id="{25712247-C9B6-A23F-5EC3-45F4E48B7D68}"/>
              </a:ext>
            </a:extLst>
          </p:cNvPr>
          <p:cNvPicPr>
            <a:picLocks noChangeAspect="1"/>
          </p:cNvPicPr>
          <p:nvPr/>
        </p:nvPicPr>
        <p:blipFill>
          <a:blip r:embed="rId2"/>
          <a:stretch>
            <a:fillRect/>
          </a:stretch>
        </p:blipFill>
        <p:spPr>
          <a:xfrm>
            <a:off x="5062518" y="337049"/>
            <a:ext cx="6824682" cy="2949076"/>
          </a:xfrm>
          <a:prstGeom prst="rect">
            <a:avLst/>
          </a:prstGeom>
        </p:spPr>
      </p:pic>
    </p:spTree>
    <p:extLst>
      <p:ext uri="{BB962C8B-B14F-4D97-AF65-F5344CB8AC3E}">
        <p14:creationId xmlns:p14="http://schemas.microsoft.com/office/powerpoint/2010/main" val="4215912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alpha val="8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28FE-FAD2-4C49-BB7A-54FF0BF9E02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0DC5B8B-3263-29B0-79EE-C4AD7C621F9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244D27B-5877-BEAB-EF6A-517972412713}"/>
              </a:ext>
            </a:extLst>
          </p:cNvPr>
          <p:cNvPicPr>
            <a:picLocks noChangeAspect="1"/>
          </p:cNvPicPr>
          <p:nvPr/>
        </p:nvPicPr>
        <p:blipFill>
          <a:blip r:embed="rId2"/>
          <a:stretch>
            <a:fillRect/>
          </a:stretch>
        </p:blipFill>
        <p:spPr>
          <a:xfrm>
            <a:off x="523876" y="576262"/>
            <a:ext cx="11353800" cy="5519808"/>
          </a:xfrm>
          <a:prstGeom prst="rect">
            <a:avLst/>
          </a:prstGeom>
        </p:spPr>
      </p:pic>
    </p:spTree>
    <p:extLst>
      <p:ext uri="{BB962C8B-B14F-4D97-AF65-F5344CB8AC3E}">
        <p14:creationId xmlns:p14="http://schemas.microsoft.com/office/powerpoint/2010/main" val="68097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6FBE6-124D-7FB7-4492-991E5C7692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8CD7C9F-387C-D85A-EDD6-D32FFB5204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B386E82-4D58-0724-D1AC-833E9F7BD66D}"/>
              </a:ext>
            </a:extLst>
          </p:cNvPr>
          <p:cNvPicPr>
            <a:picLocks noChangeAspect="1"/>
          </p:cNvPicPr>
          <p:nvPr/>
        </p:nvPicPr>
        <p:blipFill>
          <a:blip r:embed="rId2"/>
          <a:stretch>
            <a:fillRect/>
          </a:stretch>
        </p:blipFill>
        <p:spPr>
          <a:xfrm>
            <a:off x="120141" y="333375"/>
            <a:ext cx="11951717" cy="6191250"/>
          </a:xfrm>
          <a:prstGeom prst="rect">
            <a:avLst/>
          </a:prstGeom>
          <a:solidFill>
            <a:schemeClr val="tx1">
              <a:lumMod val="85000"/>
            </a:schemeClr>
          </a:solidFill>
        </p:spPr>
      </p:pic>
    </p:spTree>
    <p:extLst>
      <p:ext uri="{BB962C8B-B14F-4D97-AF65-F5344CB8AC3E}">
        <p14:creationId xmlns:p14="http://schemas.microsoft.com/office/powerpoint/2010/main" val="4022688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BD3A2-E125-222F-BF51-6EBE0771B3C4}"/>
              </a:ext>
            </a:extLst>
          </p:cNvPr>
          <p:cNvSpPr>
            <a:spLocks noGrp="1"/>
          </p:cNvSpPr>
          <p:nvPr>
            <p:ph type="title"/>
          </p:nvPr>
        </p:nvSpPr>
        <p:spPr>
          <a:xfrm>
            <a:off x="838200" y="612775"/>
            <a:ext cx="10515600" cy="1325563"/>
          </a:xfrm>
        </p:spPr>
        <p:txBody>
          <a:bodyPr>
            <a:normAutofit fontScale="90000"/>
          </a:bodyPr>
          <a:lstStyle/>
          <a:p>
            <a:r>
              <a:rPr lang="en-US" sz="5300" dirty="0">
                <a:solidFill>
                  <a:srgbClr val="7030A0"/>
                </a:solidFill>
              </a:rPr>
              <a:t>When Should You Not Integrate Dataverse?</a:t>
            </a:r>
            <a:br>
              <a:rPr lang="en-US" dirty="0"/>
            </a:br>
            <a:endParaRPr lang="en-IN" dirty="0"/>
          </a:p>
        </p:txBody>
      </p:sp>
      <p:sp>
        <p:nvSpPr>
          <p:cNvPr id="3" name="Content Placeholder 2">
            <a:extLst>
              <a:ext uri="{FF2B5EF4-FFF2-40B4-BE49-F238E27FC236}">
                <a16:creationId xmlns:a16="http://schemas.microsoft.com/office/drawing/2014/main" id="{DE3AFEA2-482B-3C54-13A8-A0EFAFC5F18F}"/>
              </a:ext>
            </a:extLst>
          </p:cNvPr>
          <p:cNvSpPr>
            <a:spLocks noGrp="1"/>
          </p:cNvSpPr>
          <p:nvPr>
            <p:ph idx="1"/>
          </p:nvPr>
        </p:nvSpPr>
        <p:spPr/>
        <p:txBody>
          <a:bodyPr>
            <a:normAutofit fontScale="85000" lnSpcReduction="20000"/>
          </a:bodyPr>
          <a:lstStyle/>
          <a:p>
            <a:r>
              <a:rPr lang="en-US" dirty="0"/>
              <a:t>While Dataverse has proven to be an extremely efficient service, there are times when using Dataverse is not required.</a:t>
            </a:r>
          </a:p>
          <a:p>
            <a:endParaRPr lang="en-US" dirty="0"/>
          </a:p>
          <a:p>
            <a:r>
              <a:rPr lang="en-US" dirty="0"/>
              <a:t>Dataverse, in itself, is not a database. Therefore, some Azure database services like </a:t>
            </a:r>
            <a:r>
              <a:rPr lang="en-US" dirty="0" err="1"/>
              <a:t>CosmosDB</a:t>
            </a:r>
            <a:r>
              <a:rPr lang="en-US" dirty="0"/>
              <a:t> would need to be integrated with it. If you do not wish to include the database, Dataverse would be rendered inefficient.</a:t>
            </a:r>
          </a:p>
          <a:p>
            <a:r>
              <a:rPr lang="en-US" dirty="0"/>
              <a:t>There is always some limit to storage capacity in Dataverse when it is integrated with third-party services like Microsoft Teams.</a:t>
            </a:r>
          </a:p>
          <a:p>
            <a:r>
              <a:rPr lang="en-US" dirty="0"/>
              <a:t>Premium and Licensing featured are costly, and could not be used if the user is on a budget.</a:t>
            </a:r>
          </a:p>
          <a:p>
            <a:r>
              <a:rPr lang="en-US" dirty="0"/>
              <a:t>Under these situations, other Microsoft services like Power BI could be leveraged. However, Dataverse has a diverse set of advantages and its integration is definitely a boon. </a:t>
            </a:r>
            <a:endParaRPr lang="en-IN" dirty="0"/>
          </a:p>
        </p:txBody>
      </p:sp>
    </p:spTree>
    <p:extLst>
      <p:ext uri="{BB962C8B-B14F-4D97-AF65-F5344CB8AC3E}">
        <p14:creationId xmlns:p14="http://schemas.microsoft.com/office/powerpoint/2010/main" val="1384930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18911-E461-C26F-EC4E-5B569EE48BC6}"/>
              </a:ext>
            </a:extLst>
          </p:cNvPr>
          <p:cNvSpPr>
            <a:spLocks noGrp="1"/>
          </p:cNvSpPr>
          <p:nvPr>
            <p:ph type="title"/>
          </p:nvPr>
        </p:nvSpPr>
        <p:spPr/>
        <p:txBody>
          <a:bodyPr>
            <a:normAutofit fontScale="90000"/>
          </a:bodyPr>
          <a:lstStyle/>
          <a:p>
            <a:r>
              <a:rPr lang="en-US" sz="6700" dirty="0">
                <a:solidFill>
                  <a:srgbClr val="7030A0"/>
                </a:solidFill>
              </a:rPr>
              <a:t>Microsoft Dataverse pricing</a:t>
            </a:r>
            <a:br>
              <a:rPr lang="en-US" sz="4800" dirty="0">
                <a:solidFill>
                  <a:srgbClr val="7030A0"/>
                </a:solidFill>
              </a:rPr>
            </a:br>
            <a:endParaRPr lang="en-IN" sz="4800" dirty="0">
              <a:solidFill>
                <a:srgbClr val="7030A0"/>
              </a:solidFill>
            </a:endParaRPr>
          </a:p>
        </p:txBody>
      </p:sp>
      <p:sp>
        <p:nvSpPr>
          <p:cNvPr id="3" name="Content Placeholder 2">
            <a:extLst>
              <a:ext uri="{FF2B5EF4-FFF2-40B4-BE49-F238E27FC236}">
                <a16:creationId xmlns:a16="http://schemas.microsoft.com/office/drawing/2014/main" id="{2FF9F3C5-D8D1-19C1-453E-1746C78E7661}"/>
              </a:ext>
            </a:extLst>
          </p:cNvPr>
          <p:cNvSpPr>
            <a:spLocks noGrp="1"/>
          </p:cNvSpPr>
          <p:nvPr>
            <p:ph idx="1"/>
          </p:nvPr>
        </p:nvSpPr>
        <p:spPr/>
        <p:txBody>
          <a:bodyPr>
            <a:normAutofit fontScale="85000" lnSpcReduction="20000"/>
          </a:bodyPr>
          <a:lstStyle/>
          <a:p>
            <a:pPr algn="l"/>
            <a:r>
              <a:rPr lang="en-US" b="1" i="0" dirty="0">
                <a:effectLst/>
                <a:latin typeface="Proxima Nova"/>
              </a:rPr>
              <a:t>Pay-as-you-go plan</a:t>
            </a:r>
          </a:p>
          <a:p>
            <a:pPr algn="l"/>
            <a:r>
              <a:rPr lang="en-US" b="0" i="0" dirty="0">
                <a:effectLst/>
                <a:latin typeface="Proxima Nova"/>
              </a:rPr>
              <a:t>This plan is priced at $120 per active user per app per month. You need a Microsoft Azure subscription to pay. The pay-as-you-go plan is ideal for businesses that want the flexibility and agility to pay only when they run an app during a monthly period.</a:t>
            </a:r>
          </a:p>
          <a:p>
            <a:pPr algn="l"/>
            <a:r>
              <a:rPr lang="en-US" b="1" i="0" dirty="0">
                <a:effectLst/>
                <a:latin typeface="Proxima Nova"/>
              </a:rPr>
              <a:t>Subscription plan</a:t>
            </a:r>
          </a:p>
          <a:p>
            <a:pPr algn="l"/>
            <a:r>
              <a:rPr lang="en-US" b="0" i="0" dirty="0">
                <a:effectLst/>
                <a:latin typeface="Proxima Nova"/>
              </a:rPr>
              <a:t>The subscription plan is best suited for businesses that need predictable user-based licensing. Subscription plans are available in two formats:</a:t>
            </a:r>
          </a:p>
          <a:p>
            <a:pPr algn="l">
              <a:buFont typeface="Arial" panose="020B0604020202020204" pitchFamily="34" charset="0"/>
              <a:buChar char="•"/>
            </a:pPr>
            <a:r>
              <a:rPr lang="en-US" b="0" i="0" dirty="0">
                <a:effectLst/>
                <a:latin typeface="Proxima Nova"/>
              </a:rPr>
              <a:t>Per app plan: $5 per user per app per month. You get one app per user. This plan includes 250 AI Builder service credits per month.</a:t>
            </a:r>
          </a:p>
          <a:p>
            <a:pPr algn="l">
              <a:buFont typeface="Arial" panose="020B0604020202020204" pitchFamily="34" charset="0"/>
              <a:buChar char="•"/>
            </a:pPr>
            <a:r>
              <a:rPr lang="en-US" b="0" i="0" dirty="0">
                <a:effectLst/>
                <a:latin typeface="Proxima Nova"/>
              </a:rPr>
              <a:t>Per user plan: Flat monthly fee of $20 </a:t>
            </a:r>
            <a:r>
              <a:rPr lang="en-US" b="0" i="0" dirty="0">
                <a:solidFill>
                  <a:srgbClr val="0E0618"/>
                </a:solidFill>
                <a:effectLst/>
                <a:latin typeface="Proxima Nova"/>
              </a:rPr>
              <a:t>for unlimited apps per user. This plan includes 500 AI Builder service credits per month.</a:t>
            </a:r>
          </a:p>
          <a:p>
            <a:pPr algn="l"/>
            <a:r>
              <a:rPr lang="en-US" b="1" i="0" dirty="0">
                <a:solidFill>
                  <a:srgbClr val="0E0618"/>
                </a:solidFill>
                <a:effectLst/>
                <a:latin typeface="Proxima Nova"/>
              </a:rPr>
              <a:t>The two versions of Microsoft Dataverse</a:t>
            </a:r>
          </a:p>
          <a:p>
            <a:endParaRPr lang="en-IN" dirty="0"/>
          </a:p>
        </p:txBody>
      </p:sp>
    </p:spTree>
    <p:extLst>
      <p:ext uri="{BB962C8B-B14F-4D97-AF65-F5344CB8AC3E}">
        <p14:creationId xmlns:p14="http://schemas.microsoft.com/office/powerpoint/2010/main" val="843518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6A61CB-59C1-AE51-C532-DD6F8513ABF1}"/>
              </a:ext>
            </a:extLst>
          </p:cNvPr>
          <p:cNvSpPr>
            <a:spLocks noGrp="1"/>
          </p:cNvSpPr>
          <p:nvPr>
            <p:ph idx="1"/>
          </p:nvPr>
        </p:nvSpPr>
        <p:spPr/>
        <p:txBody>
          <a:bodyPr>
            <a:normAutofit/>
          </a:bodyPr>
          <a:lstStyle/>
          <a:p>
            <a:pPr marL="0" indent="0">
              <a:buNone/>
            </a:pPr>
            <a:r>
              <a:rPr lang="en-IN" sz="6600" dirty="0"/>
              <a:t>Thank You!!</a:t>
            </a:r>
          </a:p>
        </p:txBody>
      </p:sp>
    </p:spTree>
    <p:extLst>
      <p:ext uri="{BB962C8B-B14F-4D97-AF65-F5344CB8AC3E}">
        <p14:creationId xmlns:p14="http://schemas.microsoft.com/office/powerpoint/2010/main" val="3811109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9EC6-6040-7941-1AD3-8443A3AB3E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257EC2-0BBD-8D66-9EBB-1262D2C2B9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F4087FB-482D-EB17-FF6E-CF4C1C4D5F37}"/>
              </a:ext>
            </a:extLst>
          </p:cNvPr>
          <p:cNvPicPr>
            <a:picLocks noChangeAspect="1"/>
          </p:cNvPicPr>
          <p:nvPr/>
        </p:nvPicPr>
        <p:blipFill>
          <a:blip r:embed="rId2"/>
          <a:stretch>
            <a:fillRect/>
          </a:stretch>
        </p:blipFill>
        <p:spPr>
          <a:xfrm>
            <a:off x="0" y="0"/>
            <a:ext cx="14066196" cy="6858000"/>
          </a:xfrm>
          <a:prstGeom prst="rect">
            <a:avLst/>
          </a:prstGeom>
        </p:spPr>
      </p:pic>
    </p:spTree>
    <p:extLst>
      <p:ext uri="{BB962C8B-B14F-4D97-AF65-F5344CB8AC3E}">
        <p14:creationId xmlns:p14="http://schemas.microsoft.com/office/powerpoint/2010/main" val="4099895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6CA6-4A36-FD1E-0E6B-BC856BBD2CD0}"/>
              </a:ext>
            </a:extLst>
          </p:cNvPr>
          <p:cNvSpPr>
            <a:spLocks noGrp="1"/>
          </p:cNvSpPr>
          <p:nvPr>
            <p:ph type="title"/>
          </p:nvPr>
        </p:nvSpPr>
        <p:spPr>
          <a:xfrm>
            <a:off x="838200" y="681037"/>
            <a:ext cx="10515600" cy="1325563"/>
          </a:xfrm>
        </p:spPr>
        <p:txBody>
          <a:bodyPr>
            <a:normAutofit fontScale="90000"/>
          </a:bodyPr>
          <a:lstStyle/>
          <a:p>
            <a:r>
              <a:rPr lang="en-US" sz="6000" b="1" dirty="0">
                <a:solidFill>
                  <a:srgbClr val="7030A0"/>
                </a:solidFill>
              </a:rPr>
              <a:t>Looking Beneath the Hood: What is Microsoft Dataverse, Exactly?</a:t>
            </a:r>
            <a:br>
              <a:rPr lang="en-US" dirty="0"/>
            </a:br>
            <a:endParaRPr lang="en-IN" dirty="0"/>
          </a:p>
        </p:txBody>
      </p:sp>
      <p:sp>
        <p:nvSpPr>
          <p:cNvPr id="3" name="Content Placeholder 2">
            <a:extLst>
              <a:ext uri="{FF2B5EF4-FFF2-40B4-BE49-F238E27FC236}">
                <a16:creationId xmlns:a16="http://schemas.microsoft.com/office/drawing/2014/main" id="{3CD7271C-1D34-64B6-F048-5E94379C4C93}"/>
              </a:ext>
            </a:extLst>
          </p:cNvPr>
          <p:cNvSpPr>
            <a:spLocks noGrp="1"/>
          </p:cNvSpPr>
          <p:nvPr>
            <p:ph idx="1"/>
          </p:nvPr>
        </p:nvSpPr>
        <p:spPr>
          <a:xfrm>
            <a:off x="838200" y="2006600"/>
            <a:ext cx="10515600" cy="4351338"/>
          </a:xfrm>
        </p:spPr>
        <p:txBody>
          <a:bodyPr>
            <a:normAutofit fontScale="70000" lnSpcReduction="20000"/>
          </a:bodyPr>
          <a:lstStyle/>
          <a:p>
            <a:pPr marL="0" indent="0">
              <a:buNone/>
            </a:pPr>
            <a:r>
              <a:rPr lang="en-US" dirty="0"/>
              <a:t>Building a modern data infrastructure capable of performing all of the above functions while remaining agile enough to accommodate future unexpected changes can be challenging.</a:t>
            </a:r>
          </a:p>
          <a:p>
            <a:pPr marL="0" indent="0">
              <a:buNone/>
            </a:pPr>
            <a:r>
              <a:rPr lang="en-US" dirty="0"/>
              <a:t>Today’s data hits an organization from multiple angles, in various formats, and in numerous sources. Yet you still need to derive actionable insights quickly, or you can fall behind the competition.</a:t>
            </a:r>
          </a:p>
          <a:p>
            <a:pPr marL="0" indent="0">
              <a:buNone/>
            </a:pPr>
            <a:r>
              <a:rPr lang="en-US" dirty="0"/>
              <a:t>It can be done. It’ll not be easy to source the developers needed to create an algorithm that can bring infrastructure to life. Even if you got them, you’d have to pay a couple of thousand dollars.</a:t>
            </a:r>
          </a:p>
          <a:p>
            <a:pPr marL="0" indent="0">
              <a:buNone/>
            </a:pPr>
            <a:r>
              <a:rPr lang="en-US" dirty="0"/>
              <a:t>Tally in the costs for deploying, configuring, and managing the finished infrastructure, and you’ll be staring at mind-blowing figures in every word. And that’s to mention the collective effort and hours your team will put in to make that dream a reality.</a:t>
            </a:r>
          </a:p>
          <a:p>
            <a:pPr marL="0" indent="0">
              <a:buNone/>
            </a:pPr>
            <a:r>
              <a:rPr lang="en-US" dirty="0"/>
              <a:t>As depressing as that sounds, though, there’s a more straightforward solution: Microsoft Dataverse.</a:t>
            </a:r>
          </a:p>
          <a:p>
            <a:pPr marL="0" indent="0">
              <a:buNone/>
            </a:pPr>
            <a:r>
              <a:rPr lang="en-US" dirty="0"/>
              <a:t>First announced to the world in November 2020, Dataverse (formerly CDS) was created to provide a simple, scalable, secure, compliant, end-to-end and globally available data service.</a:t>
            </a:r>
          </a:p>
          <a:p>
            <a:pPr marL="0" indent="0">
              <a:buNone/>
            </a:pPr>
            <a:r>
              <a:rPr lang="en-US" dirty="0"/>
              <a:t>It empowers organizations to work with any data, regardless of source or format, to garner real-time, actionable business intelligence.</a:t>
            </a:r>
            <a:endParaRPr lang="en-IN" dirty="0"/>
          </a:p>
        </p:txBody>
      </p:sp>
    </p:spTree>
    <p:extLst>
      <p:ext uri="{BB962C8B-B14F-4D97-AF65-F5344CB8AC3E}">
        <p14:creationId xmlns:p14="http://schemas.microsoft.com/office/powerpoint/2010/main" val="3457464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505F-8900-ED5C-F58F-03D646D59FD8}"/>
              </a:ext>
            </a:extLst>
          </p:cNvPr>
          <p:cNvSpPr>
            <a:spLocks noGrp="1"/>
          </p:cNvSpPr>
          <p:nvPr>
            <p:ph type="title"/>
          </p:nvPr>
        </p:nvSpPr>
        <p:spPr/>
        <p:txBody>
          <a:bodyPr/>
          <a:lstStyle/>
          <a:p>
            <a:r>
              <a:rPr lang="en-IN" dirty="0"/>
              <a:t>Quick Insights About Dataverse</a:t>
            </a:r>
          </a:p>
        </p:txBody>
      </p:sp>
      <p:sp>
        <p:nvSpPr>
          <p:cNvPr id="3" name="Content Placeholder 2">
            <a:extLst>
              <a:ext uri="{FF2B5EF4-FFF2-40B4-BE49-F238E27FC236}">
                <a16:creationId xmlns:a16="http://schemas.microsoft.com/office/drawing/2014/main" id="{BE050BC2-A3AB-24D5-082C-70D8E632CFD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342F1454-F42D-1D9F-F2D0-B43599332673}"/>
              </a:ext>
            </a:extLst>
          </p:cNvPr>
          <p:cNvPicPr>
            <a:picLocks noChangeAspect="1"/>
          </p:cNvPicPr>
          <p:nvPr/>
        </p:nvPicPr>
        <p:blipFill>
          <a:blip r:embed="rId2"/>
          <a:stretch>
            <a:fillRect/>
          </a:stretch>
        </p:blipFill>
        <p:spPr>
          <a:xfrm>
            <a:off x="312655" y="1575729"/>
            <a:ext cx="11566689" cy="4033219"/>
          </a:xfrm>
          <a:prstGeom prst="rect">
            <a:avLst/>
          </a:prstGeom>
        </p:spPr>
      </p:pic>
    </p:spTree>
    <p:extLst>
      <p:ext uri="{BB962C8B-B14F-4D97-AF65-F5344CB8AC3E}">
        <p14:creationId xmlns:p14="http://schemas.microsoft.com/office/powerpoint/2010/main" val="3340263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F4DD-D357-1015-C0DE-142BF367A827}"/>
              </a:ext>
            </a:extLst>
          </p:cNvPr>
          <p:cNvSpPr>
            <a:spLocks noGrp="1"/>
          </p:cNvSpPr>
          <p:nvPr>
            <p:ph type="title"/>
          </p:nvPr>
        </p:nvSpPr>
        <p:spPr>
          <a:xfrm>
            <a:off x="838200" y="681037"/>
            <a:ext cx="10515600" cy="1325563"/>
          </a:xfrm>
        </p:spPr>
        <p:txBody>
          <a:bodyPr>
            <a:normAutofit fontScale="90000"/>
          </a:bodyPr>
          <a:lstStyle/>
          <a:p>
            <a:r>
              <a:rPr lang="en-US" sz="6000" b="1" dirty="0">
                <a:solidFill>
                  <a:srgbClr val="7030A0"/>
                </a:solidFill>
              </a:rPr>
              <a:t>What Versions of Microsoft Dataverse Are There?</a:t>
            </a:r>
            <a:br>
              <a:rPr lang="en-US" dirty="0"/>
            </a:br>
            <a:endParaRPr lang="en-IN" dirty="0"/>
          </a:p>
        </p:txBody>
      </p:sp>
      <p:sp>
        <p:nvSpPr>
          <p:cNvPr id="3" name="Content Placeholder 2">
            <a:extLst>
              <a:ext uri="{FF2B5EF4-FFF2-40B4-BE49-F238E27FC236}">
                <a16:creationId xmlns:a16="http://schemas.microsoft.com/office/drawing/2014/main" id="{48C58ADC-C1D6-74AC-035A-A0F161A8A24D}"/>
              </a:ext>
            </a:extLst>
          </p:cNvPr>
          <p:cNvSpPr>
            <a:spLocks noGrp="1"/>
          </p:cNvSpPr>
          <p:nvPr>
            <p:ph idx="1"/>
          </p:nvPr>
        </p:nvSpPr>
        <p:spPr/>
        <p:txBody>
          <a:bodyPr>
            <a:normAutofit fontScale="85000" lnSpcReduction="20000"/>
          </a:bodyPr>
          <a:lstStyle/>
          <a:p>
            <a:r>
              <a:rPr lang="en-US" dirty="0"/>
              <a:t>Microsoft Dataverse is available in Office 365 in two versions:</a:t>
            </a:r>
          </a:p>
          <a:p>
            <a:r>
              <a:rPr lang="en-US" dirty="0"/>
              <a:t>Microsoft Dataverse</a:t>
            </a:r>
          </a:p>
          <a:p>
            <a:r>
              <a:rPr lang="en-US" dirty="0"/>
              <a:t>A premium edition that requires a PowerApps premium subscription. Allows creating apps accessible from all interfaces.</a:t>
            </a:r>
          </a:p>
          <a:p>
            <a:r>
              <a:rPr lang="en-US" dirty="0"/>
              <a:t>Microsoft Dataverse for Teams</a:t>
            </a:r>
          </a:p>
          <a:p>
            <a:r>
              <a:rPr lang="en-US" dirty="0"/>
              <a:t>This is the free edition of Dataverse. However, it has its own set of limitations, one being that it only allows the creation of internal apps.</a:t>
            </a:r>
          </a:p>
          <a:p>
            <a:endParaRPr lang="en-US" dirty="0"/>
          </a:p>
          <a:p>
            <a:r>
              <a:rPr lang="en-US" dirty="0"/>
              <a:t>Microsoft Dataverse is part of the Microsoft Power Platform, so it’s inherently low-code. In other words, your team can have prior programming knowledge to be able to install it and begin experiencing its ample benefits (more on this a little later).</a:t>
            </a:r>
            <a:endParaRPr lang="en-IN" dirty="0"/>
          </a:p>
        </p:txBody>
      </p:sp>
    </p:spTree>
    <p:extLst>
      <p:ext uri="{BB962C8B-B14F-4D97-AF65-F5344CB8AC3E}">
        <p14:creationId xmlns:p14="http://schemas.microsoft.com/office/powerpoint/2010/main" val="3310553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2D63-6BD1-C800-DB61-2D39011118FC}"/>
              </a:ext>
            </a:extLst>
          </p:cNvPr>
          <p:cNvSpPr>
            <a:spLocks noGrp="1"/>
          </p:cNvSpPr>
          <p:nvPr>
            <p:ph type="title"/>
          </p:nvPr>
        </p:nvSpPr>
        <p:spPr/>
        <p:txBody>
          <a:bodyPr>
            <a:normAutofit fontScale="90000"/>
          </a:bodyPr>
          <a:lstStyle/>
          <a:p>
            <a:r>
              <a:rPr lang="en-US" sz="5400" b="1" dirty="0">
                <a:solidFill>
                  <a:srgbClr val="7030A0"/>
                </a:solidFill>
              </a:rPr>
              <a:t>How Does the Microsoft Dataverse Work?</a:t>
            </a:r>
            <a:br>
              <a:rPr lang="en-US" b="1" i="0" dirty="0">
                <a:solidFill>
                  <a:srgbClr val="13294B"/>
                </a:solidFill>
                <a:effectLst/>
                <a:latin typeface="-apple-system"/>
              </a:rPr>
            </a:br>
            <a:endParaRPr lang="en-IN" dirty="0"/>
          </a:p>
        </p:txBody>
      </p:sp>
      <p:sp>
        <p:nvSpPr>
          <p:cNvPr id="3" name="Content Placeholder 2">
            <a:extLst>
              <a:ext uri="{FF2B5EF4-FFF2-40B4-BE49-F238E27FC236}">
                <a16:creationId xmlns:a16="http://schemas.microsoft.com/office/drawing/2014/main" id="{4B3FEC89-07A5-F615-E6D1-E8B0C5A555BE}"/>
              </a:ext>
            </a:extLst>
          </p:cNvPr>
          <p:cNvSpPr>
            <a:spLocks noGrp="1"/>
          </p:cNvSpPr>
          <p:nvPr>
            <p:ph idx="1"/>
          </p:nvPr>
        </p:nvSpPr>
        <p:spPr>
          <a:xfrm>
            <a:off x="838200" y="1485900"/>
            <a:ext cx="10515600" cy="4691063"/>
          </a:xfrm>
        </p:spPr>
        <p:txBody>
          <a:bodyPr>
            <a:normAutofit fontScale="92500"/>
          </a:bodyPr>
          <a:lstStyle/>
          <a:p>
            <a:pPr algn="l" fontAlgn="base"/>
            <a:r>
              <a:rPr lang="en-US" b="0" i="0" dirty="0">
                <a:effectLst/>
                <a:latin typeface="-apple-system"/>
              </a:rPr>
              <a:t>The Dataverse is a relational database hosted in Microsoft Dynamics 365. Like any other database, it stores its data within tables. No wonder some people call it the “Microsoft Dataverse database.”</a:t>
            </a:r>
          </a:p>
          <a:p>
            <a:pPr algn="l" fontAlgn="base"/>
            <a:r>
              <a:rPr lang="en-US" b="0" i="0" dirty="0">
                <a:effectLst/>
                <a:latin typeface="-apple-system"/>
              </a:rPr>
              <a:t>A standard table is a set of rows (formerly referred to as records) and columns (formerly referred to as attributes/fields). Each column within the table is designed to store a specific type of data, such as name, age, salary, etc.</a:t>
            </a:r>
          </a:p>
          <a:p>
            <a:pPr algn="l" fontAlgn="base"/>
            <a:r>
              <a:rPr lang="en-US" b="0" i="0" dirty="0">
                <a:effectLst/>
                <a:latin typeface="-apple-system"/>
              </a:rPr>
              <a:t>The beauty of the Dataverse is that it incorporates a set of standard tables that cover typical scenarios you’re already familiar with. You can create custom tables unique to your organization and populate them using the Power Query. Citizen developers in your team can then </a:t>
            </a:r>
            <a:r>
              <a:rPr lang="en-US" b="0" i="0" u="none" strike="noStrike" dirty="0">
                <a:effectLst/>
                <a:latin typeface="-apple-system"/>
              </a:rPr>
              <a:t>use PowerApps to build rich Microsoft applications</a:t>
            </a:r>
            <a:r>
              <a:rPr lang="en-US" b="0" i="0" dirty="0">
                <a:effectLst/>
                <a:latin typeface="-apple-system"/>
              </a:rPr>
              <a:t> that utilize this data.</a:t>
            </a:r>
          </a:p>
          <a:p>
            <a:endParaRPr lang="en-IN" dirty="0"/>
          </a:p>
        </p:txBody>
      </p:sp>
    </p:spTree>
    <p:extLst>
      <p:ext uri="{BB962C8B-B14F-4D97-AF65-F5344CB8AC3E}">
        <p14:creationId xmlns:p14="http://schemas.microsoft.com/office/powerpoint/2010/main" val="4074664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3692-AD8E-EBF8-5845-42BACB6168F8}"/>
              </a:ext>
            </a:extLst>
          </p:cNvPr>
          <p:cNvSpPr>
            <a:spLocks noGrp="1"/>
          </p:cNvSpPr>
          <p:nvPr>
            <p:ph type="title"/>
          </p:nvPr>
        </p:nvSpPr>
        <p:spPr>
          <a:xfrm>
            <a:off x="838200" y="681037"/>
            <a:ext cx="10515600" cy="1325563"/>
          </a:xfrm>
        </p:spPr>
        <p:txBody>
          <a:bodyPr>
            <a:normAutofit fontScale="90000"/>
          </a:bodyPr>
          <a:lstStyle/>
          <a:p>
            <a:r>
              <a:rPr lang="en-US" sz="5400" b="1" dirty="0">
                <a:solidFill>
                  <a:srgbClr val="7030A0"/>
                </a:solidFill>
              </a:rPr>
              <a:t>What Kind of Data Does the Dataverse Work With?</a:t>
            </a:r>
            <a:br>
              <a:rPr lang="en-US" b="1" i="0" dirty="0">
                <a:solidFill>
                  <a:srgbClr val="13294B"/>
                </a:solidFill>
                <a:effectLst/>
                <a:latin typeface="-apple-system"/>
              </a:rPr>
            </a:br>
            <a:endParaRPr lang="en-IN" dirty="0"/>
          </a:p>
        </p:txBody>
      </p:sp>
      <p:sp>
        <p:nvSpPr>
          <p:cNvPr id="3" name="Content Placeholder 2">
            <a:extLst>
              <a:ext uri="{FF2B5EF4-FFF2-40B4-BE49-F238E27FC236}">
                <a16:creationId xmlns:a16="http://schemas.microsoft.com/office/drawing/2014/main" id="{6262A310-06E6-B4EE-A285-9446B5A78088}"/>
              </a:ext>
            </a:extLst>
          </p:cNvPr>
          <p:cNvSpPr>
            <a:spLocks noGrp="1"/>
          </p:cNvSpPr>
          <p:nvPr>
            <p:ph idx="1"/>
          </p:nvPr>
        </p:nvSpPr>
        <p:spPr/>
        <p:txBody>
          <a:bodyPr>
            <a:normAutofit/>
          </a:bodyPr>
          <a:lstStyle/>
          <a:p>
            <a:pPr algn="l" fontAlgn="base"/>
            <a:r>
              <a:rPr lang="en-US" b="0" i="0" dirty="0">
                <a:effectLst/>
                <a:latin typeface="-apple-system"/>
              </a:rPr>
              <a:t>As we hinted earlier, the Dataverse works with any data. It also incorporates all the significant categories of data </a:t>
            </a:r>
            <a:r>
              <a:rPr lang="en-US" b="0" i="0" u="none" strike="noStrike" dirty="0">
                <a:effectLst/>
                <a:latin typeface="-apple-system"/>
              </a:rPr>
              <a:t>technologies</a:t>
            </a:r>
            <a:r>
              <a:rPr lang="en-US" b="0" i="0" dirty="0">
                <a:effectLst/>
                <a:latin typeface="-apple-system"/>
              </a:rPr>
              <a:t> that your organization needs: search, file, image, data lake, relational, and non-relational.</a:t>
            </a:r>
          </a:p>
          <a:p>
            <a:pPr algn="l" fontAlgn="base"/>
            <a:r>
              <a:rPr lang="en-US" b="0" i="0" dirty="0">
                <a:effectLst/>
                <a:latin typeface="-apple-system"/>
              </a:rPr>
              <a:t>To ensure users have no trouble utilizing these technologies, Dataverse has a set of built-in visual designers for creating, editing, and interacting with data. This makes it easy to quickly scope out and define the tables, relationships, business processes and rules, workflows and forms, all of which come together to represent your business.</a:t>
            </a:r>
          </a:p>
          <a:p>
            <a:pPr algn="l" fontAlgn="base"/>
            <a:endParaRPr lang="en-US" b="0" i="0" dirty="0">
              <a:effectLst/>
              <a:latin typeface="-apple-system"/>
            </a:endParaRPr>
          </a:p>
          <a:p>
            <a:endParaRPr lang="en-IN" dirty="0"/>
          </a:p>
        </p:txBody>
      </p:sp>
    </p:spTree>
    <p:extLst>
      <p:ext uri="{BB962C8B-B14F-4D97-AF65-F5344CB8AC3E}">
        <p14:creationId xmlns:p14="http://schemas.microsoft.com/office/powerpoint/2010/main" val="3014387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0AC0-8C7A-27D9-7A1D-BDE442319C00}"/>
              </a:ext>
            </a:extLst>
          </p:cNvPr>
          <p:cNvSpPr>
            <a:spLocks noGrp="1"/>
          </p:cNvSpPr>
          <p:nvPr>
            <p:ph type="title"/>
          </p:nvPr>
        </p:nvSpPr>
        <p:spPr/>
        <p:txBody>
          <a:bodyPr>
            <a:normAutofit fontScale="90000"/>
          </a:bodyPr>
          <a:lstStyle/>
          <a:p>
            <a:r>
              <a:rPr lang="en-US" sz="5400" b="1" dirty="0">
                <a:solidFill>
                  <a:srgbClr val="7030A0"/>
                </a:solidFill>
              </a:rPr>
              <a:t>How Much Data Can You Store In It?</a:t>
            </a:r>
            <a:br>
              <a:rPr lang="en-US" sz="4900" b="1" dirty="0">
                <a:solidFill>
                  <a:srgbClr val="7030A0"/>
                </a:solidFill>
              </a:rPr>
            </a:br>
            <a:endParaRPr lang="en-IN" sz="4900" b="1" dirty="0">
              <a:solidFill>
                <a:srgbClr val="7030A0"/>
              </a:solidFill>
            </a:endParaRPr>
          </a:p>
        </p:txBody>
      </p:sp>
      <p:sp>
        <p:nvSpPr>
          <p:cNvPr id="3" name="Content Placeholder 2">
            <a:extLst>
              <a:ext uri="{FF2B5EF4-FFF2-40B4-BE49-F238E27FC236}">
                <a16:creationId xmlns:a16="http://schemas.microsoft.com/office/drawing/2014/main" id="{BCC003F4-6497-EFB5-E3BF-B0158A064AA8}"/>
              </a:ext>
            </a:extLst>
          </p:cNvPr>
          <p:cNvSpPr>
            <a:spLocks noGrp="1"/>
          </p:cNvSpPr>
          <p:nvPr>
            <p:ph idx="1"/>
          </p:nvPr>
        </p:nvSpPr>
        <p:spPr>
          <a:xfrm>
            <a:off x="838200" y="1398494"/>
            <a:ext cx="10515600" cy="4778469"/>
          </a:xfrm>
        </p:spPr>
        <p:txBody>
          <a:bodyPr>
            <a:normAutofit fontScale="92500" lnSpcReduction="10000"/>
          </a:bodyPr>
          <a:lstStyle/>
          <a:p>
            <a:pPr algn="l" fontAlgn="base"/>
            <a:r>
              <a:rPr lang="en-US" b="0" i="0" dirty="0">
                <a:effectLst/>
                <a:latin typeface="-apple-system"/>
              </a:rPr>
              <a:t>If you’re wondering how much data you can store in Dataverse, it depends. But to be sure, check your storage capacity entitlement and usage by database, file, and log as it appears in the </a:t>
            </a:r>
            <a:r>
              <a:rPr lang="en-US" b="0" i="0" u="none" strike="noStrike" dirty="0">
                <a:effectLst/>
                <a:latin typeface="-apple-system"/>
              </a:rPr>
              <a:t>Power Platform</a:t>
            </a:r>
            <a:r>
              <a:rPr lang="en-US" b="0" i="0" dirty="0">
                <a:effectLst/>
                <a:latin typeface="-apple-system"/>
              </a:rPr>
              <a:t> admin center.</a:t>
            </a:r>
          </a:p>
          <a:p>
            <a:pPr algn="l" fontAlgn="base"/>
            <a:r>
              <a:rPr lang="en-US" b="0" i="0" dirty="0">
                <a:effectLst/>
                <a:latin typeface="-apple-system"/>
              </a:rPr>
              <a:t>For new subscriptions activated after April 1st, 2019, the default tenant-wide storage capacities are as follows:</a:t>
            </a:r>
          </a:p>
          <a:p>
            <a:pPr algn="l" fontAlgn="base"/>
            <a:r>
              <a:rPr lang="en-US" b="0" i="0" dirty="0">
                <a:effectLst/>
                <a:latin typeface="-apple-system"/>
              </a:rPr>
              <a:t>Dataverse for apps database: 3GBDataverse for apps file: 3GB Dataverse for apps log: 1GB</a:t>
            </a:r>
          </a:p>
          <a:p>
            <a:pPr algn="l" fontAlgn="base"/>
            <a:r>
              <a:rPr lang="en-US" b="0" i="0" dirty="0">
                <a:effectLst/>
                <a:latin typeface="-apple-system"/>
              </a:rPr>
              <a:t>As for Microsoft Dataverse storage pricing, that solely depends on your specific </a:t>
            </a:r>
            <a:r>
              <a:rPr lang="en-US" b="0" i="0" u="none" strike="noStrike" dirty="0">
                <a:effectLst/>
                <a:latin typeface="-apple-system"/>
              </a:rPr>
              <a:t>PowerApps licensing plan</a:t>
            </a:r>
            <a:r>
              <a:rPr lang="en-US" b="0" i="0" dirty="0">
                <a:effectLst/>
                <a:latin typeface="-apple-system"/>
              </a:rPr>
              <a:t>. With the per-user plan, for instance, you get to enjoy the rights to use the Dataverse as a data source with a larger capacity. The cost for this is around $20/user/month.</a:t>
            </a:r>
          </a:p>
          <a:p>
            <a:pPr algn="l" fontAlgn="base"/>
            <a:r>
              <a:rPr lang="en-US" b="0" i="0" dirty="0">
                <a:effectLst/>
                <a:latin typeface="-apple-system"/>
              </a:rPr>
              <a:t>Put differently, if you’re using PowerApps, you already have a license covering Dataverse. So you don’t need to pay anything extra.</a:t>
            </a:r>
          </a:p>
          <a:p>
            <a:pPr algn="l" fontAlgn="base"/>
            <a:endParaRPr lang="en-US" b="0" i="0" dirty="0">
              <a:effectLst/>
              <a:latin typeface="-apple-system"/>
            </a:endParaRPr>
          </a:p>
          <a:p>
            <a:endParaRPr lang="en-IN" dirty="0"/>
          </a:p>
        </p:txBody>
      </p:sp>
    </p:spTree>
    <p:extLst>
      <p:ext uri="{BB962C8B-B14F-4D97-AF65-F5344CB8AC3E}">
        <p14:creationId xmlns:p14="http://schemas.microsoft.com/office/powerpoint/2010/main" val="2016120087"/>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166</TotalTime>
  <Words>2621</Words>
  <Application>Microsoft Office PowerPoint</Application>
  <PresentationFormat>Widescreen</PresentationFormat>
  <Paragraphs>100</Paragraphs>
  <Slides>26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-apple-system</vt:lpstr>
      <vt:lpstr>Arial</vt:lpstr>
      <vt:lpstr>Calibri</vt:lpstr>
      <vt:lpstr>Calibri Light</vt:lpstr>
      <vt:lpstr>Cambay</vt:lpstr>
      <vt:lpstr>Proxima Nova</vt:lpstr>
      <vt:lpstr>Roboto</vt:lpstr>
      <vt:lpstr>Roboto Light</vt:lpstr>
      <vt:lpstr>Office Theme</vt:lpstr>
      <vt:lpstr>PowerPoint Presentation</vt:lpstr>
      <vt:lpstr>Thoughts</vt:lpstr>
      <vt:lpstr>PowerPoint Presentation</vt:lpstr>
      <vt:lpstr>Looking Beneath the Hood: What is Microsoft Dataverse, Exactly? </vt:lpstr>
      <vt:lpstr>Quick Insights About Dataverse</vt:lpstr>
      <vt:lpstr>What Versions of Microsoft Dataverse Are There? </vt:lpstr>
      <vt:lpstr>How Does the Microsoft Dataverse Work? </vt:lpstr>
      <vt:lpstr>What Kind of Data Does the Dataverse Work With? </vt:lpstr>
      <vt:lpstr>How Much Data Can You Store In It? </vt:lpstr>
      <vt:lpstr>Is Microsoft Dataverse Secure? </vt:lpstr>
      <vt:lpstr>Why Use Dataverse? </vt:lpstr>
      <vt:lpstr>Dataverse Databases </vt:lpstr>
      <vt:lpstr>PowerPoint Presentation</vt:lpstr>
      <vt:lpstr>PowerPoint Presentation</vt:lpstr>
      <vt:lpstr>PowerPoint Presentation</vt:lpstr>
      <vt:lpstr>Features of Dataverse </vt:lpstr>
      <vt:lpstr>PowerPoint Presentation</vt:lpstr>
      <vt:lpstr>PowerPoint Presentation</vt:lpstr>
      <vt:lpstr>PowerPoint Presentation</vt:lpstr>
      <vt:lpstr>Relationships in Dataverse </vt:lpstr>
      <vt:lpstr>Environments in  Dataverse </vt:lpstr>
      <vt:lpstr>PowerPoint Presentation</vt:lpstr>
      <vt:lpstr>PowerPoint Presentation</vt:lpstr>
      <vt:lpstr>When Should You Not Integrate Dataverse? </vt:lpstr>
      <vt:lpstr>Microsoft Dataverse pricing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Microsoft Dataverse? A Complete Guide</dc:title>
  <dc:creator>Dhruv .</dc:creator>
  <cp:lastModifiedBy>Dhruv .</cp:lastModifiedBy>
  <cp:revision>4</cp:revision>
  <dcterms:created xsi:type="dcterms:W3CDTF">2023-10-31T08:52:18Z</dcterms:created>
  <dcterms:modified xsi:type="dcterms:W3CDTF">2023-10-31T11:39:17Z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MSIP_Label_2ae551e3-0043-40f0-9a67-12d995049d50_Enabled">
    <vt:lpwstr>True</vt:lpwstr>
  </property>
  <property fmtid="{D5CDD505-2E9C-101B-9397-08002B2CF9AE}" pid="3" name="MSIP_Label_2ae551e3-0043-40f0-9a67-12d995049d50_SiteId">
    <vt:lpwstr>97984c2b-a229-4609-8185-ae84947bc3fc</vt:lpwstr>
  </property>
  <property fmtid="{D5CDD505-2E9C-101B-9397-08002B2CF9AE}" pid="4" name="MSIP_Label_2ae551e3-0043-40f0-9a67-12d995049d50_SetDate">
    <vt:lpwstr>2024-04-27T05:31:24Z</vt:lpwstr>
  </property>
  <property fmtid="{D5CDD505-2E9C-101B-9397-08002B2CF9AE}" pid="5" name="MSIP_Label_2ae551e3-0043-40f0-9a67-12d995049d50_Name">
    <vt:lpwstr>Brillio Confidential</vt:lpwstr>
  </property>
  <property fmtid="{D5CDD505-2E9C-101B-9397-08002B2CF9AE}" pid="6" name="MSIP_Label_2ae551e3-0043-40f0-9a67-12d995049d50_ActionId">
    <vt:lpwstr>aa1e7a23-247d-4217-bff0-eb4b66720fca</vt:lpwstr>
  </property>
  <property fmtid="{D5CDD505-2E9C-101B-9397-08002B2CF9AE}" pid="7" name="MSIP_Label_2ae551e3-0043-40f0-9a67-12d995049d50_Removed">
    <vt:lpwstr>False</vt:lpwstr>
  </property>
  <property fmtid="{D5CDD505-2E9C-101B-9397-08002B2CF9AE}" pid="8" name="MSIP_Label_2ae551e3-0043-40f0-9a67-12d995049d50_Extended_MSFT_Method">
    <vt:lpwstr>Standard</vt:lpwstr>
  </property>
  <property fmtid="{D5CDD505-2E9C-101B-9397-08002B2CF9AE}" pid="9" name="Sensitivity">
    <vt:lpwstr>Brillio Confidential</vt:lpwstr>
  </property>
</Properties>
</file>